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7" r:id="rId2"/>
    <p:sldId id="260" r:id="rId3"/>
    <p:sldId id="325" r:id="rId4"/>
    <p:sldId id="263" r:id="rId5"/>
    <p:sldId id="265" r:id="rId6"/>
    <p:sldId id="326" r:id="rId7"/>
    <p:sldId id="267" r:id="rId8"/>
    <p:sldId id="268" r:id="rId9"/>
    <p:sldId id="269" r:id="rId10"/>
    <p:sldId id="270" r:id="rId11"/>
    <p:sldId id="271" r:id="rId12"/>
    <p:sldId id="272" r:id="rId13"/>
    <p:sldId id="327" r:id="rId14"/>
    <p:sldId id="274" r:id="rId15"/>
    <p:sldId id="275" r:id="rId16"/>
    <p:sldId id="276" r:id="rId17"/>
    <p:sldId id="277" r:id="rId18"/>
    <p:sldId id="278" r:id="rId19"/>
    <p:sldId id="279" r:id="rId20"/>
    <p:sldId id="287" r:id="rId21"/>
    <p:sldId id="288" r:id="rId22"/>
    <p:sldId id="289" r:id="rId23"/>
    <p:sldId id="290" r:id="rId24"/>
    <p:sldId id="291" r:id="rId25"/>
    <p:sldId id="29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1" d="100"/>
          <a:sy n="81" d="100"/>
        </p:scale>
        <p:origin x="91" y="1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 Id="rId4"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2.wmf"/><Relationship Id="rId7" Type="http://schemas.openxmlformats.org/officeDocument/2006/relationships/image" Target="../media/image16.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11" Type="http://schemas.openxmlformats.org/officeDocument/2006/relationships/image" Target="../media/image20.wmf"/><Relationship Id="rId5" Type="http://schemas.openxmlformats.org/officeDocument/2006/relationships/image" Target="../media/image14.wmf"/><Relationship Id="rId10" Type="http://schemas.openxmlformats.org/officeDocument/2006/relationships/image" Target="../media/image19.wmf"/><Relationship Id="rId4" Type="http://schemas.openxmlformats.org/officeDocument/2006/relationships/image" Target="../media/image13.wmf"/><Relationship Id="rId9"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539956-F404-432E-B248-124AFAD0896C}" type="datetimeFigureOut">
              <a:rPr lang="en-AU" smtClean="0"/>
              <a:t>13/05/2020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6BDD9A-53DD-4A14-8329-81BFF9C3370D}" type="slidenum">
              <a:rPr lang="en-AU" smtClean="0"/>
              <a:t>‹#›</a:t>
            </a:fld>
            <a:endParaRPr lang="en-AU"/>
          </a:p>
        </p:txBody>
      </p:sp>
    </p:spTree>
    <p:extLst>
      <p:ext uri="{BB962C8B-B14F-4D97-AF65-F5344CB8AC3E}">
        <p14:creationId xmlns:p14="http://schemas.microsoft.com/office/powerpoint/2010/main" val="1091791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0112-443A-4BE1-8D95-35E02BF85B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41495D54-6A5C-4C3B-AF55-6A568A93D5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9C4F457-6BA0-400E-8905-F369F974BE70}"/>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E58D1087-622F-44BB-91DA-A3EEC8126AE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41019AF-7830-4A11-9DB6-52E67ADE53A7}"/>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1934358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BF9D5-C8DE-4F15-96EA-5E8A1849657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C90DFDB-ADBA-450F-B5A1-28F351FF713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AD0501F-ACE8-472A-8DCE-BA06B73BEE0B}"/>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7B0FF625-7B2D-4C21-9663-59E6B869AD4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AF125B9-0A98-4638-8751-819AE32A56AD}"/>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839707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6DDE0-D996-4095-9A08-D3C99C12CB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98F895FE-B686-4418-B242-77E5465AD3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E000CE0-EB95-4A7D-A083-A212F1F3B64F}"/>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E94E5611-0D69-43BF-8313-50D20ACA1B1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A4C637C-F62E-4D4E-B903-C77EA805D5E0}"/>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243194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550A0-6B3E-4258-9B6F-5907839ADBF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2B1CC9E-AFDB-4CA3-9E60-51E8998FE8D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8C80639-B223-4267-A559-BBBC9CA5DCE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43CE6984-F83D-45C9-AE8F-A35DFF540A5C}"/>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384DE274-3EA4-4F36-9D16-27C0D70E755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40076D0-AD9F-409D-B042-3461B64BC349}"/>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695446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E23D3-A68F-4E60-8ABC-496B01F4A85F}"/>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4C30AFC-587B-4857-925C-9D96114AB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5BEFF2E-A2A8-4248-8F11-743C1CB88F1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2E6594EF-ABBC-46C0-9221-CA6474AC06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D254F38-D19F-4642-840E-A57F21C0013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F4FB86A-4A45-4FA9-82E8-1671A24CBE9C}"/>
              </a:ext>
            </a:extLst>
          </p:cNvPr>
          <p:cNvSpPr>
            <a:spLocks noGrp="1"/>
          </p:cNvSpPr>
          <p:nvPr>
            <p:ph type="dt" sz="half" idx="10"/>
          </p:nvPr>
        </p:nvSpPr>
        <p:spPr/>
        <p:txBody>
          <a:bodyPr/>
          <a:lstStyle/>
          <a:p>
            <a:endParaRPr lang="en-AU"/>
          </a:p>
        </p:txBody>
      </p:sp>
      <p:sp>
        <p:nvSpPr>
          <p:cNvPr id="8" name="Footer Placeholder 7">
            <a:extLst>
              <a:ext uri="{FF2B5EF4-FFF2-40B4-BE49-F238E27FC236}">
                <a16:creationId xmlns:a16="http://schemas.microsoft.com/office/drawing/2014/main" id="{C01EF7BA-D0FB-41CC-A887-ED5A9F59DE7C}"/>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3FBC2452-D002-43B0-8424-BF4913E9B250}"/>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523953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D23F-C13D-4E67-BBBC-FB8A91A93F5B}"/>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6BB24F2-32BF-4D90-8D86-FBDCB71E4FC6}"/>
              </a:ext>
            </a:extLst>
          </p:cNvPr>
          <p:cNvSpPr>
            <a:spLocks noGrp="1"/>
          </p:cNvSpPr>
          <p:nvPr>
            <p:ph type="dt" sz="half" idx="10"/>
          </p:nvPr>
        </p:nvSpPr>
        <p:spPr/>
        <p:txBody>
          <a:bodyPr/>
          <a:lstStyle/>
          <a:p>
            <a:endParaRPr lang="en-AU"/>
          </a:p>
        </p:txBody>
      </p:sp>
      <p:sp>
        <p:nvSpPr>
          <p:cNvPr id="4" name="Footer Placeholder 3">
            <a:extLst>
              <a:ext uri="{FF2B5EF4-FFF2-40B4-BE49-F238E27FC236}">
                <a16:creationId xmlns:a16="http://schemas.microsoft.com/office/drawing/2014/main" id="{9A98D9B6-AD84-4A66-857E-A00D2D70972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EE4EB61-84E2-4F1C-8F36-1AE844EF366C}"/>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595355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903A8D-D8D9-4466-8C87-1371EE241A24}"/>
              </a:ext>
            </a:extLst>
          </p:cNvPr>
          <p:cNvSpPr>
            <a:spLocks noGrp="1"/>
          </p:cNvSpPr>
          <p:nvPr>
            <p:ph type="dt" sz="half" idx="10"/>
          </p:nvPr>
        </p:nvSpPr>
        <p:spPr/>
        <p:txBody>
          <a:bodyPr/>
          <a:lstStyle/>
          <a:p>
            <a:endParaRPr lang="en-AU"/>
          </a:p>
        </p:txBody>
      </p:sp>
      <p:sp>
        <p:nvSpPr>
          <p:cNvPr id="3" name="Footer Placeholder 2">
            <a:extLst>
              <a:ext uri="{FF2B5EF4-FFF2-40B4-BE49-F238E27FC236}">
                <a16:creationId xmlns:a16="http://schemas.microsoft.com/office/drawing/2014/main" id="{D68B8A79-2F39-41E6-8D0B-B87A0373586D}"/>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A2DCBF7C-5949-48D4-BDCD-6FA1343B21AF}"/>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296627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A537F-B690-4164-9B78-9A3327FB1A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D0C0990-723B-42F4-A1D4-DBF4E8864C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9A71C304-6572-422D-93DD-64AC83FA31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7A4091-4DAA-4775-A8DE-479F1E49FD4A}"/>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D638F9FE-8813-4191-88BC-BB4252320DD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F8B5CB4-5D01-4EC9-AD3A-51AB81F65545}"/>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82567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4EC5E-F8DE-474B-B8EC-D66C65469E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687D8244-5CD9-4748-89E1-866EFEA795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7839CB8-A7A1-4E27-B0BF-AC7B016A78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A8E42F-1E93-40FA-90F9-3DDF3C8A1B80}"/>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A6927F9D-D639-480E-8CBC-16C1CDDC41C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8ED5E36-E62F-4F1E-A7E7-90EAD85DF81F}"/>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2387499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02C65-8C52-41B6-B933-E741EE11D9FE}"/>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642DBF9-E47C-4A25-A250-2560FEF3E1F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40C6815-7A6F-4DA9-BD94-735A03AB2B90}"/>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C23CE8A2-9BD3-4D99-AE04-2556DA19455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D14DD49-B11E-4557-B021-4036F08A15EC}"/>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719219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A938CF-A3CE-4C7E-AB57-6ADF00E8328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C782B2A-558E-44B5-A3E5-E85B73E0FB6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B6ADC3F-9167-4FD3-83A4-425A7D5860EA}"/>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D4ACF78D-6F99-4759-9D40-82520972F1B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3C56E81-03AC-4C10-BA74-8E87DC488C8A}"/>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752837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with caption">
    <p:spTree>
      <p:nvGrpSpPr>
        <p:cNvPr id="1" name=""/>
        <p:cNvGrpSpPr/>
        <p:nvPr/>
      </p:nvGrpSpPr>
      <p:grpSpPr>
        <a:xfrm>
          <a:off x="0" y="0"/>
          <a:ext cx="0" cy="0"/>
          <a:chOff x="0" y="0"/>
          <a:chExt cx="0" cy="0"/>
        </a:xfrm>
      </p:grpSpPr>
      <p:sp>
        <p:nvSpPr>
          <p:cNvPr id="2" name="Shape 130"/>
          <p:cNvSpPr txBox="1">
            <a:spLocks noGrp="1"/>
          </p:cNvSpPr>
          <p:nvPr>
            <p:ph type="body" idx="1"/>
          </p:nvPr>
        </p:nvSpPr>
        <p:spPr>
          <a:xfrm>
            <a:off x="601236" y="5373216"/>
            <a:ext cx="11166779" cy="981546"/>
          </a:xfrm>
          <a:prstGeom prst="rect">
            <a:avLst/>
          </a:prstGeom>
          <a:noFill/>
          <a:ln>
            <a:noFill/>
          </a:ln>
        </p:spPr>
        <p:txBody>
          <a:bodyPr lIns="91425" tIns="91425" rIns="91425" bIns="91425" anchor="t" anchorCtr="0"/>
          <a:lstStyle>
            <a:lvl1pPr algn="ctr" rtl="0">
              <a:spcBef>
                <a:spcPts val="480"/>
              </a:spcBef>
              <a:spcAft>
                <a:spcPts val="480"/>
              </a:spcAft>
              <a:defRPr sz="1000"/>
            </a:lvl1pPr>
            <a:lvl2pPr marL="1587" algn="l" rtl="0">
              <a:spcBef>
                <a:spcPts val="240"/>
              </a:spcBef>
              <a:spcAft>
                <a:spcPts val="240"/>
              </a:spcAft>
              <a:defRPr/>
            </a:lvl2pPr>
            <a:lvl3pPr marL="350837" indent="-200977" algn="l" rtl="0">
              <a:spcBef>
                <a:spcPts val="240"/>
              </a:spcBef>
              <a:spcAft>
                <a:spcPts val="240"/>
              </a:spcAft>
              <a:buClr>
                <a:schemeClr val="dk1"/>
              </a:buClr>
              <a:buFont typeface="Verdana"/>
              <a:buChar char="•"/>
              <a:defRPr/>
            </a:lvl3pPr>
            <a:lvl4pPr marL="722312" indent="-178752" algn="l" rtl="0">
              <a:spcBef>
                <a:spcPts val="240"/>
              </a:spcBef>
              <a:spcAft>
                <a:spcPts val="240"/>
              </a:spcAft>
              <a:buClr>
                <a:schemeClr val="dk1"/>
              </a:buClr>
              <a:buFont typeface="Verdana"/>
              <a:buChar char="–"/>
              <a:defRPr/>
            </a:lvl4pPr>
            <a:lvl5pPr marL="1066800" indent="-193039" algn="l" rtl="0">
              <a:spcBef>
                <a:spcPts val="240"/>
              </a:spcBef>
              <a:spcAft>
                <a:spcPts val="240"/>
              </a:spcAft>
              <a:buClr>
                <a:schemeClr val="dk1"/>
              </a:buClr>
              <a:buFont typeface="Verdana"/>
              <a:buChar char="○"/>
              <a:defRPr/>
            </a:lvl5pPr>
            <a:lvl6pPr marL="1524000" indent="-193039" algn="l" rtl="0">
              <a:spcBef>
                <a:spcPts val="240"/>
              </a:spcBef>
              <a:spcAft>
                <a:spcPts val="240"/>
              </a:spcAft>
              <a:buClr>
                <a:schemeClr val="dk1"/>
              </a:buClr>
              <a:buFont typeface="Verdana"/>
              <a:buChar char="○"/>
              <a:defRPr/>
            </a:lvl6pPr>
            <a:lvl7pPr marL="1981200" indent="-193039" algn="l" rtl="0">
              <a:spcBef>
                <a:spcPts val="240"/>
              </a:spcBef>
              <a:spcAft>
                <a:spcPts val="240"/>
              </a:spcAft>
              <a:buClr>
                <a:schemeClr val="dk1"/>
              </a:buClr>
              <a:buFont typeface="Verdana"/>
              <a:buChar char="○"/>
              <a:defRPr/>
            </a:lvl7pPr>
            <a:lvl8pPr marL="2438400" indent="-193039" algn="l" rtl="0">
              <a:spcBef>
                <a:spcPts val="240"/>
              </a:spcBef>
              <a:spcAft>
                <a:spcPts val="240"/>
              </a:spcAft>
              <a:buClr>
                <a:schemeClr val="dk1"/>
              </a:buClr>
              <a:buFont typeface="Verdana"/>
              <a:buChar char="○"/>
              <a:defRPr/>
            </a:lvl8pPr>
            <a:lvl9pPr marL="2895600" indent="-193039" algn="l" rtl="0">
              <a:spcBef>
                <a:spcPts val="240"/>
              </a:spcBef>
              <a:spcAft>
                <a:spcPts val="240"/>
              </a:spcAft>
              <a:buClr>
                <a:schemeClr val="dk1"/>
              </a:buClr>
              <a:buFont typeface="Verdana"/>
              <a:buChar char="○"/>
              <a:defRPr/>
            </a:lvl9pPr>
          </a:lstStyle>
          <a:p>
            <a:endParaRPr dirty="0"/>
          </a:p>
        </p:txBody>
      </p:sp>
      <p:sp>
        <p:nvSpPr>
          <p:cNvPr id="3" name="Shape 11"/>
          <p:cNvSpPr txBox="1">
            <a:spLocks noGrp="1"/>
          </p:cNvSpPr>
          <p:nvPr>
            <p:ph idx="10"/>
          </p:nvPr>
        </p:nvSpPr>
        <p:spPr>
          <a:xfrm>
            <a:off x="601236" y="260648"/>
            <a:ext cx="11164430" cy="4896544"/>
          </a:xfrm>
          <a:prstGeom prst="rect">
            <a:avLst/>
          </a:prstGeom>
          <a:noFill/>
          <a:ln>
            <a:noFill/>
          </a:ln>
        </p:spPr>
        <p:txBody>
          <a:bodyPr lIns="91425" tIns="91425" rIns="91425" bIns="91425" anchor="t" anchorCtr="0"/>
          <a:lstStyle>
            <a:lvl1pPr marL="0" marR="0" indent="0" algn="l" rtl="0">
              <a:spcBef>
                <a:spcPts val="400"/>
              </a:spcBef>
              <a:spcAft>
                <a:spcPts val="400"/>
              </a:spcAft>
              <a:defRPr/>
            </a:lvl1pPr>
            <a:lvl2pPr marL="358775" marR="0" indent="-142875" algn="l" rtl="0">
              <a:spcBef>
                <a:spcPts val="400"/>
              </a:spcBef>
              <a:spcAft>
                <a:spcPts val="400"/>
              </a:spcAft>
              <a:buClr>
                <a:schemeClr val="dk1"/>
              </a:buClr>
              <a:buFont typeface="Verdana"/>
              <a:buChar char="•"/>
              <a:defRPr/>
            </a:lvl2pPr>
            <a:lvl3pPr marL="714375" marR="0" indent="-155575" algn="l" rtl="0">
              <a:spcBef>
                <a:spcPts val="400"/>
              </a:spcBef>
              <a:spcAft>
                <a:spcPts val="400"/>
              </a:spcAft>
              <a:buClr>
                <a:schemeClr val="dk1"/>
              </a:buClr>
              <a:buFont typeface="Verdana"/>
              <a:buChar char="•"/>
              <a:defRPr/>
            </a:lvl3pPr>
            <a:lvl4pPr marL="1066800" marR="0" indent="-152400" algn="l" rtl="0">
              <a:spcBef>
                <a:spcPts val="400"/>
              </a:spcBef>
              <a:spcAft>
                <a:spcPts val="400"/>
              </a:spcAft>
              <a:buClr>
                <a:schemeClr val="dk1"/>
              </a:buClr>
              <a:buFont typeface="Verdana"/>
              <a:buChar char="–"/>
              <a:defRPr/>
            </a:lvl4pPr>
            <a:lvl5pPr marL="1428750" marR="0" indent="-158750" algn="l" rtl="0">
              <a:spcBef>
                <a:spcPts val="400"/>
              </a:spcBef>
              <a:spcAft>
                <a:spcPts val="400"/>
              </a:spcAft>
              <a:buClr>
                <a:schemeClr val="dk1"/>
              </a:buClr>
              <a:buFont typeface="Verdana"/>
              <a:buChar char="○"/>
              <a:defRPr/>
            </a:lvl5pPr>
            <a:lvl6pPr marL="1885950" marR="0" indent="-158750" algn="l" rtl="0">
              <a:spcBef>
                <a:spcPts val="400"/>
              </a:spcBef>
              <a:spcAft>
                <a:spcPts val="400"/>
              </a:spcAft>
              <a:buClr>
                <a:schemeClr val="dk1"/>
              </a:buClr>
              <a:buFont typeface="Verdana"/>
              <a:buChar char="○"/>
              <a:defRPr/>
            </a:lvl6pPr>
            <a:lvl7pPr marL="2343150" marR="0" indent="-158750" algn="l" rtl="0">
              <a:spcBef>
                <a:spcPts val="400"/>
              </a:spcBef>
              <a:spcAft>
                <a:spcPts val="400"/>
              </a:spcAft>
              <a:buClr>
                <a:schemeClr val="dk1"/>
              </a:buClr>
              <a:buFont typeface="Verdana"/>
              <a:buChar char="○"/>
              <a:defRPr/>
            </a:lvl7pPr>
            <a:lvl8pPr marL="2800350" marR="0" indent="-158750" algn="l" rtl="0">
              <a:spcBef>
                <a:spcPts val="400"/>
              </a:spcBef>
              <a:spcAft>
                <a:spcPts val="400"/>
              </a:spcAft>
              <a:buClr>
                <a:schemeClr val="dk1"/>
              </a:buClr>
              <a:buFont typeface="Verdana"/>
              <a:buChar char="○"/>
              <a:defRPr/>
            </a:lvl8pPr>
            <a:lvl9pPr marL="3257550" marR="0" indent="-158750" algn="l" rtl="0">
              <a:spcBef>
                <a:spcPts val="400"/>
              </a:spcBef>
              <a:spcAft>
                <a:spcPts val="400"/>
              </a:spcAft>
              <a:buClr>
                <a:schemeClr val="dk1"/>
              </a:buClr>
              <a:buFont typeface="Verdana"/>
              <a:buChar char="○"/>
              <a:defRPr/>
            </a:lvl9pPr>
          </a:lstStyle>
          <a:p>
            <a:endParaRPr dirty="0"/>
          </a:p>
        </p:txBody>
      </p:sp>
    </p:spTree>
    <p:extLst>
      <p:ext uri="{BB962C8B-B14F-4D97-AF65-F5344CB8AC3E}">
        <p14:creationId xmlns:p14="http://schemas.microsoft.com/office/powerpoint/2010/main" val="3055127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A7AE0-228F-4A69-AF99-087AD03BF6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B635FC2-EE9B-4432-BD02-8B41899F2D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9D60565-68D8-48DA-A9A4-38F5170D7B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AU"/>
          </a:p>
        </p:txBody>
      </p:sp>
      <p:sp>
        <p:nvSpPr>
          <p:cNvPr id="5" name="Footer Placeholder 4">
            <a:extLst>
              <a:ext uri="{FF2B5EF4-FFF2-40B4-BE49-F238E27FC236}">
                <a16:creationId xmlns:a16="http://schemas.microsoft.com/office/drawing/2014/main" id="{D4D7271A-0B67-4977-AAE4-EAA75FCC72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D4AE8AED-A625-4461-823B-2B503B883A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44F24-3180-4568-A6D4-AE1F835107C9}" type="slidenum">
              <a:rPr lang="en-AU" smtClean="0"/>
              <a:t>‹#›</a:t>
            </a:fld>
            <a:endParaRPr lang="en-AU"/>
          </a:p>
        </p:txBody>
      </p:sp>
    </p:spTree>
    <p:extLst>
      <p:ext uri="{BB962C8B-B14F-4D97-AF65-F5344CB8AC3E}">
        <p14:creationId xmlns:p14="http://schemas.microsoft.com/office/powerpoint/2010/main" val="2303076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3.wmf"/><Relationship Id="rId5" Type="http://schemas.openxmlformats.org/officeDocument/2006/relationships/oleObject" Target="../embeddings/oleObject3.bin"/><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6.wmf"/><Relationship Id="rId5" Type="http://schemas.openxmlformats.org/officeDocument/2006/relationships/oleObject" Target="../embeddings/oleObject6.bin"/><Relationship Id="rId10" Type="http://schemas.openxmlformats.org/officeDocument/2006/relationships/image" Target="../media/image8.wmf"/><Relationship Id="rId4" Type="http://schemas.openxmlformats.org/officeDocument/2006/relationships/image" Target="../media/image5.wmf"/><Relationship Id="rId9"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9.wmf"/></Relationships>
</file>

<file path=ppt/slides/_rels/slide10.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15.bin"/><Relationship Id="rId18" Type="http://schemas.openxmlformats.org/officeDocument/2006/relationships/image" Target="../media/image17.wmf"/><Relationship Id="rId3" Type="http://schemas.openxmlformats.org/officeDocument/2006/relationships/oleObject" Target="../embeddings/oleObject10.bin"/><Relationship Id="rId21" Type="http://schemas.openxmlformats.org/officeDocument/2006/relationships/oleObject" Target="../embeddings/oleObject19.bin"/><Relationship Id="rId7" Type="http://schemas.openxmlformats.org/officeDocument/2006/relationships/oleObject" Target="../embeddings/oleObject12.bin"/><Relationship Id="rId12" Type="http://schemas.openxmlformats.org/officeDocument/2006/relationships/image" Target="../media/image14.wmf"/><Relationship Id="rId17" Type="http://schemas.openxmlformats.org/officeDocument/2006/relationships/oleObject" Target="../embeddings/oleObject17.bin"/><Relationship Id="rId2" Type="http://schemas.openxmlformats.org/officeDocument/2006/relationships/slideLayout" Target="../slideLayouts/slideLayout6.xml"/><Relationship Id="rId16" Type="http://schemas.openxmlformats.org/officeDocument/2006/relationships/image" Target="../media/image16.wmf"/><Relationship Id="rId20" Type="http://schemas.openxmlformats.org/officeDocument/2006/relationships/image" Target="../media/image18.wmf"/><Relationship Id="rId1" Type="http://schemas.openxmlformats.org/officeDocument/2006/relationships/vmlDrawing" Target="../drawings/vmlDrawing5.vml"/><Relationship Id="rId6" Type="http://schemas.openxmlformats.org/officeDocument/2006/relationships/image" Target="../media/image11.wmf"/><Relationship Id="rId11" Type="http://schemas.openxmlformats.org/officeDocument/2006/relationships/oleObject" Target="../embeddings/oleObject14.bin"/><Relationship Id="rId24" Type="http://schemas.openxmlformats.org/officeDocument/2006/relationships/image" Target="../media/image20.wmf"/><Relationship Id="rId5" Type="http://schemas.openxmlformats.org/officeDocument/2006/relationships/oleObject" Target="../embeddings/oleObject11.bin"/><Relationship Id="rId15" Type="http://schemas.openxmlformats.org/officeDocument/2006/relationships/oleObject" Target="../embeddings/oleObject16.bin"/><Relationship Id="rId23" Type="http://schemas.openxmlformats.org/officeDocument/2006/relationships/oleObject" Target="../embeddings/oleObject20.bin"/><Relationship Id="rId10" Type="http://schemas.openxmlformats.org/officeDocument/2006/relationships/image" Target="../media/image13.wmf"/><Relationship Id="rId19" Type="http://schemas.openxmlformats.org/officeDocument/2006/relationships/oleObject" Target="../embeddings/oleObject18.bin"/><Relationship Id="rId4" Type="http://schemas.openxmlformats.org/officeDocument/2006/relationships/image" Target="../media/image10.wmf"/><Relationship Id="rId9" Type="http://schemas.openxmlformats.org/officeDocument/2006/relationships/oleObject" Target="../embeddings/oleObject13.bin"/><Relationship Id="rId14" Type="http://schemas.openxmlformats.org/officeDocument/2006/relationships/image" Target="../media/image15.wmf"/><Relationship Id="rId22" Type="http://schemas.openxmlformats.org/officeDocument/2006/relationships/image" Target="../media/image19.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21.wmf"/></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22.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24.wmf"/><Relationship Id="rId5" Type="http://schemas.openxmlformats.org/officeDocument/2006/relationships/oleObject" Target="../embeddings/oleObject24.bin"/><Relationship Id="rId4" Type="http://schemas.openxmlformats.org/officeDocument/2006/relationships/image" Target="../media/image23.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image" Target="../media/image26.wmf"/><Relationship Id="rId5" Type="http://schemas.openxmlformats.org/officeDocument/2006/relationships/oleObject" Target="../embeddings/oleObject26.bin"/><Relationship Id="rId4" Type="http://schemas.openxmlformats.org/officeDocument/2006/relationships/image" Target="../media/image25.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image" Target="../media/image27.wmf"/><Relationship Id="rId5" Type="http://schemas.openxmlformats.org/officeDocument/2006/relationships/oleObject" Target="../embeddings/oleObject28.bin"/><Relationship Id="rId4" Type="http://schemas.openxmlformats.org/officeDocument/2006/relationships/image" Target="../media/image26.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image" Target="../media/image28.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E4DDD4-BD18-43B9-84C7-F0C74E006BF6}"/>
              </a:ext>
            </a:extLst>
          </p:cNvPr>
          <p:cNvSpPr>
            <a:spLocks noGrp="1"/>
          </p:cNvSpPr>
          <p:nvPr>
            <p:ph idx="10"/>
          </p:nvPr>
        </p:nvSpPr>
        <p:spPr/>
        <p:txBody>
          <a:bodyPr/>
          <a:lstStyle/>
          <a:p>
            <a:pPr algn="ctr">
              <a:buNone/>
            </a:pPr>
            <a:r>
              <a:rPr lang="en-AU" sz="3600" b="1" dirty="0">
                <a:solidFill>
                  <a:schemeClr val="accent1"/>
                </a:solidFill>
                <a:ea typeface="ＭＳ Ｐゴシック" pitchFamily="34" charset="-128"/>
              </a:rPr>
              <a:t>Confidence Intervals</a:t>
            </a:r>
          </a:p>
          <a:p>
            <a:pPr>
              <a:buNone/>
            </a:pPr>
            <a:endParaRPr lang="en-AU" dirty="0"/>
          </a:p>
          <a:p>
            <a:pPr marL="457200" indent="-457200"/>
            <a:r>
              <a:rPr lang="en-US" dirty="0">
                <a:ea typeface="ＭＳ Ｐゴシック" pitchFamily="34" charset="-128"/>
              </a:rPr>
              <a:t>Confidence intervals for the </a:t>
            </a:r>
            <a:r>
              <a:rPr lang="en-US" b="1" dirty="0">
                <a:ea typeface="ＭＳ Ｐゴシック" pitchFamily="34" charset="-128"/>
              </a:rPr>
              <a:t>population mean, </a:t>
            </a:r>
            <a:r>
              <a:rPr lang="el-GR" b="1" dirty="0">
                <a:ea typeface="ＭＳ Ｐゴシック" pitchFamily="34" charset="-128"/>
                <a:sym typeface="Arial" charset="0"/>
              </a:rPr>
              <a:t>μ</a:t>
            </a:r>
            <a:endParaRPr lang="en-AU" b="1" dirty="0">
              <a:ea typeface="ＭＳ Ｐゴシック" pitchFamily="34" charset="-128"/>
              <a:sym typeface="Arial" charset="0"/>
            </a:endParaRPr>
          </a:p>
          <a:p>
            <a:pPr lvl="1">
              <a:buFont typeface="Wingdings" pitchFamily="2" charset="2"/>
              <a:buChar char="§"/>
            </a:pPr>
            <a:r>
              <a:rPr lang="en-US" sz="2600" dirty="0">
                <a:ea typeface="ＭＳ Ｐゴシック" pitchFamily="34" charset="-128"/>
              </a:rPr>
              <a:t>when population standard deviation </a:t>
            </a:r>
            <a:r>
              <a:rPr lang="el-GR" sz="2600" b="1" dirty="0">
                <a:ea typeface="ＭＳ Ｐゴシック" pitchFamily="34" charset="-128"/>
                <a:sym typeface="Arial" charset="0"/>
              </a:rPr>
              <a:t>σ</a:t>
            </a:r>
            <a:r>
              <a:rPr lang="en-US" sz="2600" b="1" dirty="0">
                <a:ea typeface="ＭＳ Ｐゴシック" pitchFamily="34" charset="-128"/>
              </a:rPr>
              <a:t> is known</a:t>
            </a:r>
          </a:p>
          <a:p>
            <a:pPr lvl="1">
              <a:buFont typeface="Wingdings" pitchFamily="2" charset="2"/>
              <a:buChar char="§"/>
            </a:pPr>
            <a:r>
              <a:rPr lang="en-US" sz="2600" dirty="0">
                <a:ea typeface="ＭＳ Ｐゴシック" pitchFamily="34" charset="-128"/>
              </a:rPr>
              <a:t>when population standard deviation </a:t>
            </a:r>
            <a:r>
              <a:rPr lang="el-GR" sz="2600" b="1" dirty="0">
                <a:ea typeface="ＭＳ Ｐゴシック" pitchFamily="34" charset="-128"/>
                <a:sym typeface="Arial" charset="0"/>
              </a:rPr>
              <a:t>σ</a:t>
            </a:r>
            <a:r>
              <a:rPr lang="en-US" sz="2600" b="1" dirty="0">
                <a:ea typeface="ＭＳ Ｐゴシック" pitchFamily="34" charset="-128"/>
              </a:rPr>
              <a:t> is unknown</a:t>
            </a:r>
          </a:p>
          <a:p>
            <a:pPr>
              <a:buFont typeface="Arial" charset="0"/>
              <a:buNone/>
            </a:pPr>
            <a:endParaRPr lang="en-US" dirty="0">
              <a:ea typeface="ＭＳ Ｐゴシック" pitchFamily="34" charset="-128"/>
            </a:endParaRPr>
          </a:p>
          <a:p>
            <a:pPr marL="457200" indent="-457200"/>
            <a:r>
              <a:rPr lang="en-US" dirty="0">
                <a:ea typeface="ＭＳ Ｐゴシック" pitchFamily="34" charset="-128"/>
              </a:rPr>
              <a:t>Determining the </a:t>
            </a:r>
            <a:r>
              <a:rPr lang="en-US" b="1" dirty="0">
                <a:ea typeface="ＭＳ Ｐゴシック" pitchFamily="34" charset="-128"/>
              </a:rPr>
              <a:t>required sample size </a:t>
            </a:r>
            <a:r>
              <a:rPr lang="en-US" dirty="0">
                <a:ea typeface="ＭＳ Ｐゴシック" pitchFamily="34" charset="-128"/>
              </a:rPr>
              <a:t>for a given level of confidence</a:t>
            </a:r>
          </a:p>
          <a:p>
            <a:endParaRPr lang="en-AU" dirty="0"/>
          </a:p>
        </p:txBody>
      </p:sp>
      <p:sp>
        <p:nvSpPr>
          <p:cNvPr id="4" name="Slide Number Placeholder 3"/>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6244F24-3180-4568-A6D4-AE1F835107C9}" type="slidenum">
              <a:rPr lang="en-AU" sz="1200" smtClean="0"/>
              <a:pPr algn="r"/>
              <a:t>1</a:t>
            </a:fld>
            <a:endParaRPr lang="en-AU" sz="1200"/>
          </a:p>
        </p:txBody>
      </p:sp>
    </p:spTree>
    <p:extLst>
      <p:ext uri="{BB962C8B-B14F-4D97-AF65-F5344CB8AC3E}">
        <p14:creationId xmlns:p14="http://schemas.microsoft.com/office/powerpoint/2010/main" val="343206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pPr algn="ctr"/>
            <a:r>
              <a:rPr lang="en-US" sz="2800" b="1" dirty="0">
                <a:solidFill>
                  <a:schemeClr val="accent1"/>
                </a:solidFill>
                <a:ea typeface="ＭＳ Ｐゴシック" pitchFamily="34" charset="-128"/>
              </a:rPr>
              <a:t>Point and Interval Estimates</a:t>
            </a:r>
            <a:endParaRPr lang="en-AU" sz="2800" b="1" dirty="0">
              <a:solidFill>
                <a:schemeClr val="accent1"/>
              </a:solidFill>
              <a:ea typeface="ＭＳ Ｐゴシック" pitchFamily="34" charset="-128"/>
            </a:endParaRPr>
          </a:p>
        </p:txBody>
      </p:sp>
      <p:sp>
        <p:nvSpPr>
          <p:cNvPr id="5" name="Rectangle 3"/>
          <p:cNvSpPr txBox="1">
            <a:spLocks noChangeArrowheads="1"/>
          </p:cNvSpPr>
          <p:nvPr/>
        </p:nvSpPr>
        <p:spPr>
          <a:xfrm>
            <a:off x="1647826" y="1485901"/>
            <a:ext cx="8386763" cy="2447925"/>
          </a:xfrm>
          <a:prstGeom prst="rect">
            <a:avLst/>
          </a:prstGeom>
        </p:spPr>
        <p:txBody>
          <a:bodyPr/>
          <a:lstStyle/>
          <a:p>
            <a:pPr marL="457200" indent="-457200" defTabSz="857250" eaLnBrk="0" hangingPunct="0">
              <a:lnSpc>
                <a:spcPct val="90000"/>
              </a:lnSpc>
              <a:spcBef>
                <a:spcPct val="20000"/>
              </a:spcBef>
              <a:spcAft>
                <a:spcPct val="20000"/>
              </a:spcAft>
              <a:buSzPct val="80000"/>
              <a:buFont typeface="Arial" pitchFamily="34" charset="0"/>
              <a:buChar char="•"/>
              <a:defRPr/>
            </a:pPr>
            <a:r>
              <a:rPr lang="en-US" sz="2800" kern="0" dirty="0"/>
              <a:t>A </a:t>
            </a:r>
            <a:r>
              <a:rPr lang="en-US" sz="2800" b="1" kern="0" dirty="0"/>
              <a:t>point estimate </a:t>
            </a:r>
            <a:r>
              <a:rPr lang="en-US" sz="2800" kern="0" dirty="0"/>
              <a:t>is the value of a single sample statistic. </a:t>
            </a:r>
          </a:p>
          <a:p>
            <a:pPr marL="457200" indent="-457200" defTabSz="857250" eaLnBrk="0" hangingPunct="0">
              <a:lnSpc>
                <a:spcPct val="90000"/>
              </a:lnSpc>
              <a:spcBef>
                <a:spcPct val="35000"/>
              </a:spcBef>
              <a:spcAft>
                <a:spcPct val="20000"/>
              </a:spcAft>
              <a:buSzPct val="80000"/>
              <a:buFont typeface="Arial" pitchFamily="34" charset="0"/>
              <a:buChar char="•"/>
              <a:defRPr/>
            </a:pPr>
            <a:r>
              <a:rPr lang="en-US" sz="2800" kern="0" dirty="0"/>
              <a:t>A </a:t>
            </a:r>
            <a:r>
              <a:rPr lang="en-US" sz="2800" b="1" kern="0" dirty="0"/>
              <a:t>confidence interval</a:t>
            </a:r>
            <a:r>
              <a:rPr lang="en-US" sz="2800" kern="0" dirty="0"/>
              <a:t> provides a range of values constructed around the point estimate.</a:t>
            </a:r>
          </a:p>
        </p:txBody>
      </p:sp>
      <p:sp>
        <p:nvSpPr>
          <p:cNvPr id="6" name="Line 4"/>
          <p:cNvSpPr>
            <a:spLocks noChangeShapeType="1"/>
          </p:cNvSpPr>
          <p:nvPr/>
        </p:nvSpPr>
        <p:spPr bwMode="auto">
          <a:xfrm>
            <a:off x="2189163" y="4030663"/>
            <a:ext cx="7339012" cy="0"/>
          </a:xfrm>
          <a:prstGeom prst="line">
            <a:avLst/>
          </a:prstGeom>
          <a:noFill/>
          <a:ln w="57150">
            <a:solidFill>
              <a:schemeClr val="tx1"/>
            </a:solidFill>
            <a:round/>
            <a:headEnd/>
            <a:tailEnd/>
          </a:ln>
          <a:effectLst/>
        </p:spPr>
        <p:txBody>
          <a:bodyPr wrap="none" anchor="ctr"/>
          <a:lstStyle/>
          <a:p>
            <a:pPr>
              <a:defRPr/>
            </a:pPr>
            <a:endParaRPr lang="en-AU" sz="2000"/>
          </a:p>
        </p:txBody>
      </p:sp>
      <p:sp>
        <p:nvSpPr>
          <p:cNvPr id="7" name="Line 5"/>
          <p:cNvSpPr>
            <a:spLocks noChangeShapeType="1"/>
          </p:cNvSpPr>
          <p:nvPr/>
        </p:nvSpPr>
        <p:spPr bwMode="auto">
          <a:xfrm>
            <a:off x="2206625" y="3811588"/>
            <a:ext cx="0" cy="533400"/>
          </a:xfrm>
          <a:prstGeom prst="line">
            <a:avLst/>
          </a:prstGeom>
          <a:noFill/>
          <a:ln w="57150">
            <a:solidFill>
              <a:schemeClr val="tx1"/>
            </a:solidFill>
            <a:round/>
            <a:headEnd/>
            <a:tailEnd/>
          </a:ln>
          <a:effectLst/>
        </p:spPr>
        <p:txBody>
          <a:bodyPr wrap="none" anchor="ctr"/>
          <a:lstStyle/>
          <a:p>
            <a:pPr>
              <a:defRPr/>
            </a:pPr>
            <a:endParaRPr lang="en-AU" sz="2000"/>
          </a:p>
        </p:txBody>
      </p:sp>
      <p:sp>
        <p:nvSpPr>
          <p:cNvPr id="8" name="Line 6"/>
          <p:cNvSpPr>
            <a:spLocks noChangeShapeType="1"/>
          </p:cNvSpPr>
          <p:nvPr/>
        </p:nvSpPr>
        <p:spPr bwMode="auto">
          <a:xfrm>
            <a:off x="9531350" y="3802063"/>
            <a:ext cx="0" cy="533400"/>
          </a:xfrm>
          <a:prstGeom prst="line">
            <a:avLst/>
          </a:prstGeom>
          <a:noFill/>
          <a:ln w="57150">
            <a:solidFill>
              <a:schemeClr val="tx1"/>
            </a:solidFill>
            <a:round/>
            <a:headEnd/>
            <a:tailEnd/>
          </a:ln>
          <a:effectLst/>
        </p:spPr>
        <p:txBody>
          <a:bodyPr wrap="none" anchor="ctr"/>
          <a:lstStyle/>
          <a:p>
            <a:pPr>
              <a:defRPr/>
            </a:pPr>
            <a:endParaRPr lang="en-AU" sz="2000"/>
          </a:p>
        </p:txBody>
      </p:sp>
      <p:sp>
        <p:nvSpPr>
          <p:cNvPr id="9" name="AutoShape 7"/>
          <p:cNvSpPr>
            <a:spLocks noChangeArrowheads="1"/>
          </p:cNvSpPr>
          <p:nvPr/>
        </p:nvSpPr>
        <p:spPr bwMode="auto">
          <a:xfrm>
            <a:off x="5651500" y="3887788"/>
            <a:ext cx="171450" cy="304800"/>
          </a:xfrm>
          <a:prstGeom prst="diamond">
            <a:avLst/>
          </a:prstGeom>
          <a:solidFill>
            <a:srgbClr val="FF0000"/>
          </a:solidFill>
          <a:ln w="12700">
            <a:solidFill>
              <a:schemeClr val="tx1"/>
            </a:solidFill>
            <a:miter lim="800000"/>
            <a:headEnd/>
            <a:tailEnd/>
          </a:ln>
          <a:effectLst/>
        </p:spPr>
        <p:txBody>
          <a:bodyPr wrap="none" anchor="ctr"/>
          <a:lstStyle/>
          <a:p>
            <a:pPr>
              <a:defRPr/>
            </a:pPr>
            <a:endParaRPr lang="en-AU" sz="2000"/>
          </a:p>
        </p:txBody>
      </p:sp>
      <p:sp>
        <p:nvSpPr>
          <p:cNvPr id="10" name="AutoShape 8"/>
          <p:cNvSpPr>
            <a:spLocks noChangeArrowheads="1"/>
          </p:cNvSpPr>
          <p:nvPr/>
        </p:nvSpPr>
        <p:spPr bwMode="auto">
          <a:xfrm>
            <a:off x="5635625" y="4249738"/>
            <a:ext cx="171450" cy="685800"/>
          </a:xfrm>
          <a:prstGeom prst="upArrow">
            <a:avLst>
              <a:gd name="adj1" fmla="val 50000"/>
              <a:gd name="adj2" fmla="val 112500"/>
            </a:avLst>
          </a:prstGeom>
          <a:solidFill>
            <a:srgbClr val="000000"/>
          </a:solidFill>
          <a:ln w="12700">
            <a:solidFill>
              <a:srgbClr val="000000"/>
            </a:solidFill>
            <a:miter lim="800000"/>
            <a:headEnd/>
            <a:tailEnd/>
          </a:ln>
          <a:effectLst/>
        </p:spPr>
        <p:txBody>
          <a:bodyPr wrap="none" anchor="ctr"/>
          <a:lstStyle/>
          <a:p>
            <a:pPr>
              <a:defRPr/>
            </a:pPr>
            <a:endParaRPr lang="en-AU" sz="2000"/>
          </a:p>
        </p:txBody>
      </p:sp>
      <p:sp>
        <p:nvSpPr>
          <p:cNvPr id="11" name="Text Box 9"/>
          <p:cNvSpPr txBox="1">
            <a:spLocks noChangeArrowheads="1"/>
          </p:cNvSpPr>
          <p:nvPr/>
        </p:nvSpPr>
        <p:spPr bwMode="auto">
          <a:xfrm>
            <a:off x="4148138" y="4945063"/>
            <a:ext cx="4011612" cy="400050"/>
          </a:xfrm>
          <a:prstGeom prst="rect">
            <a:avLst/>
          </a:prstGeom>
          <a:noFill/>
          <a:ln w="12700">
            <a:noFill/>
            <a:miter lim="800000"/>
            <a:headEnd/>
            <a:tailEnd/>
          </a:ln>
          <a:effectLst/>
        </p:spPr>
        <p:txBody>
          <a:bodyPr>
            <a:spAutoFit/>
          </a:bodyPr>
          <a:lstStyle/>
          <a:p>
            <a:pPr eaLnBrk="0" hangingPunct="0">
              <a:defRPr/>
            </a:pPr>
            <a:r>
              <a:rPr lang="en-US" sz="2000"/>
              <a:t>Point Estimate</a:t>
            </a:r>
          </a:p>
        </p:txBody>
      </p:sp>
      <p:sp>
        <p:nvSpPr>
          <p:cNvPr id="12" name="Text Box 10"/>
          <p:cNvSpPr txBox="1">
            <a:spLocks noChangeArrowheads="1"/>
          </p:cNvSpPr>
          <p:nvPr/>
        </p:nvSpPr>
        <p:spPr bwMode="auto">
          <a:xfrm>
            <a:off x="2046288" y="4398964"/>
            <a:ext cx="1962150" cy="1138237"/>
          </a:xfrm>
          <a:prstGeom prst="rect">
            <a:avLst/>
          </a:prstGeom>
          <a:noFill/>
          <a:ln w="12700">
            <a:noFill/>
            <a:miter lim="800000"/>
            <a:headEnd/>
            <a:tailEnd/>
          </a:ln>
          <a:effectLst/>
        </p:spPr>
        <p:txBody>
          <a:bodyPr>
            <a:spAutoFit/>
          </a:bodyPr>
          <a:lstStyle/>
          <a:p>
            <a:pPr eaLnBrk="0" hangingPunct="0">
              <a:spcBef>
                <a:spcPct val="20000"/>
              </a:spcBef>
              <a:defRPr/>
            </a:pPr>
            <a:r>
              <a:rPr lang="en-US" sz="2000" dirty="0"/>
              <a:t>Lower </a:t>
            </a:r>
          </a:p>
          <a:p>
            <a:pPr eaLnBrk="0" hangingPunct="0">
              <a:spcBef>
                <a:spcPct val="20000"/>
              </a:spcBef>
              <a:defRPr/>
            </a:pPr>
            <a:r>
              <a:rPr lang="en-US" sz="2000" dirty="0"/>
              <a:t>Confidence </a:t>
            </a:r>
          </a:p>
          <a:p>
            <a:pPr eaLnBrk="0" hangingPunct="0">
              <a:spcBef>
                <a:spcPct val="20000"/>
              </a:spcBef>
              <a:defRPr/>
            </a:pPr>
            <a:r>
              <a:rPr lang="en-US" sz="2000" dirty="0"/>
              <a:t>Limit</a:t>
            </a:r>
          </a:p>
        </p:txBody>
      </p:sp>
      <p:sp>
        <p:nvSpPr>
          <p:cNvPr id="13" name="Text Box 11"/>
          <p:cNvSpPr txBox="1">
            <a:spLocks noChangeArrowheads="1"/>
          </p:cNvSpPr>
          <p:nvPr/>
        </p:nvSpPr>
        <p:spPr bwMode="auto">
          <a:xfrm>
            <a:off x="8548689" y="4389439"/>
            <a:ext cx="1774825" cy="1138237"/>
          </a:xfrm>
          <a:prstGeom prst="rect">
            <a:avLst/>
          </a:prstGeom>
          <a:noFill/>
          <a:ln w="12700">
            <a:noFill/>
            <a:miter lim="800000"/>
            <a:headEnd/>
            <a:tailEnd/>
          </a:ln>
          <a:effectLst/>
        </p:spPr>
        <p:txBody>
          <a:bodyPr>
            <a:spAutoFit/>
          </a:bodyPr>
          <a:lstStyle/>
          <a:p>
            <a:pPr eaLnBrk="0" hangingPunct="0">
              <a:spcBef>
                <a:spcPct val="20000"/>
              </a:spcBef>
              <a:defRPr/>
            </a:pPr>
            <a:r>
              <a:rPr lang="en-US" sz="2000"/>
              <a:t>Upper</a:t>
            </a:r>
          </a:p>
          <a:p>
            <a:pPr eaLnBrk="0" hangingPunct="0">
              <a:spcBef>
                <a:spcPct val="20000"/>
              </a:spcBef>
              <a:defRPr/>
            </a:pPr>
            <a:r>
              <a:rPr lang="en-US" sz="2000"/>
              <a:t>Confidence </a:t>
            </a:r>
          </a:p>
          <a:p>
            <a:pPr eaLnBrk="0" hangingPunct="0">
              <a:spcBef>
                <a:spcPct val="20000"/>
              </a:spcBef>
              <a:defRPr/>
            </a:pPr>
            <a:r>
              <a:rPr lang="en-US" sz="2000"/>
              <a:t>Limit</a:t>
            </a:r>
          </a:p>
        </p:txBody>
      </p:sp>
      <p:sp>
        <p:nvSpPr>
          <p:cNvPr id="14" name="Line 12"/>
          <p:cNvSpPr>
            <a:spLocks noChangeShapeType="1"/>
          </p:cNvSpPr>
          <p:nvPr/>
        </p:nvSpPr>
        <p:spPr bwMode="auto">
          <a:xfrm>
            <a:off x="2189163" y="5661025"/>
            <a:ext cx="7339012" cy="0"/>
          </a:xfrm>
          <a:prstGeom prst="line">
            <a:avLst/>
          </a:prstGeom>
          <a:noFill/>
          <a:ln w="28575">
            <a:solidFill>
              <a:srgbClr val="000000"/>
            </a:solidFill>
            <a:round/>
            <a:headEnd type="triangle" w="lg" len="lg"/>
            <a:tailEnd type="triangle" w="lg" len="lg"/>
          </a:ln>
          <a:effectLst/>
        </p:spPr>
        <p:txBody>
          <a:bodyPr wrap="none"/>
          <a:lstStyle/>
          <a:p>
            <a:pPr>
              <a:defRPr/>
            </a:pPr>
            <a:endParaRPr lang="en-AU" sz="2000"/>
          </a:p>
        </p:txBody>
      </p:sp>
      <p:sp>
        <p:nvSpPr>
          <p:cNvPr id="15" name="Text Box 13"/>
          <p:cNvSpPr txBox="1">
            <a:spLocks noChangeArrowheads="1"/>
          </p:cNvSpPr>
          <p:nvPr/>
        </p:nvSpPr>
        <p:spPr bwMode="auto">
          <a:xfrm>
            <a:off x="4068763" y="5705475"/>
            <a:ext cx="4956996" cy="400110"/>
          </a:xfrm>
          <a:prstGeom prst="rect">
            <a:avLst/>
          </a:prstGeom>
          <a:noFill/>
          <a:ln w="12700">
            <a:noFill/>
            <a:miter lim="800000"/>
            <a:headEnd/>
            <a:tailEnd/>
          </a:ln>
          <a:effectLst/>
        </p:spPr>
        <p:txBody>
          <a:bodyPr wrap="square">
            <a:spAutoFit/>
          </a:bodyPr>
          <a:lstStyle/>
          <a:p>
            <a:pPr eaLnBrk="0" hangingPunct="0">
              <a:defRPr/>
            </a:pPr>
            <a:r>
              <a:rPr lang="en-US" sz="2000" dirty="0"/>
              <a:t>Width of confidence interval</a:t>
            </a:r>
          </a:p>
        </p:txBody>
      </p:sp>
      <p:sp>
        <p:nvSpPr>
          <p:cNvPr id="16"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2</a:t>
            </a:fld>
            <a:endParaRPr lang="en-AU"/>
          </a:p>
        </p:txBody>
      </p:sp>
    </p:spTree>
    <p:extLst>
      <p:ext uri="{BB962C8B-B14F-4D97-AF65-F5344CB8AC3E}">
        <p14:creationId xmlns:p14="http://schemas.microsoft.com/office/powerpoint/2010/main" val="2109476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pPr algn="ctr"/>
                <a:r>
                  <a:rPr lang="en-AU" sz="3600" b="1" dirty="0">
                    <a:solidFill>
                      <a:schemeClr val="accent1"/>
                    </a:solidFill>
                    <a:ea typeface="ＭＳ Ｐゴシック" pitchFamily="34" charset="-128"/>
                  </a:rPr>
                  <a:t>Point Estimate of the Population Mean </a:t>
                </a:r>
                <a14:m>
                  <m:oMath xmlns:m="http://schemas.openxmlformats.org/officeDocument/2006/math">
                    <m:r>
                      <a:rPr lang="en-AU" sz="3600" b="1" i="1" smtClean="0">
                        <a:solidFill>
                          <a:schemeClr val="accent1"/>
                        </a:solidFill>
                        <a:latin typeface="Cambria Math"/>
                        <a:ea typeface="Cambria Math"/>
                      </a:rPr>
                      <m:t>𝝁</m:t>
                    </m:r>
                  </m:oMath>
                </a14:m>
                <a:endParaRPr lang="en-AU" sz="3600" dirty="0">
                  <a:solidFill>
                    <a:schemeClr val="accent1"/>
                  </a:solidFill>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1">
                <a:blip r:embed="rId2"/>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676242689"/>
                  </p:ext>
                </p:extLst>
              </p:nvPr>
            </p:nvGraphicFramePr>
            <p:xfrm>
              <a:off x="1834931" y="2438107"/>
              <a:ext cx="7549700" cy="2151993"/>
            </p:xfrm>
            <a:graphic>
              <a:graphicData uri="http://schemas.openxmlformats.org/drawingml/2006/table">
                <a:tbl>
                  <a:tblPr firstRow="1" bandRow="1">
                    <a:tableStyleId>{5C22544A-7EE6-4342-B048-85BDC9FD1C3A}</a:tableStyleId>
                  </a:tblPr>
                  <a:tblGrid>
                    <a:gridCol w="2101164">
                      <a:extLst>
                        <a:ext uri="{9D8B030D-6E8A-4147-A177-3AD203B41FA5}">
                          <a16:colId xmlns:a16="http://schemas.microsoft.com/office/drawing/2014/main" val="20000"/>
                        </a:ext>
                      </a:extLst>
                    </a:gridCol>
                    <a:gridCol w="2101164">
                      <a:extLst>
                        <a:ext uri="{9D8B030D-6E8A-4147-A177-3AD203B41FA5}">
                          <a16:colId xmlns:a16="http://schemas.microsoft.com/office/drawing/2014/main" val="20001"/>
                        </a:ext>
                      </a:extLst>
                    </a:gridCol>
                    <a:gridCol w="3347372">
                      <a:extLst>
                        <a:ext uri="{9D8B030D-6E8A-4147-A177-3AD203B41FA5}">
                          <a16:colId xmlns:a16="http://schemas.microsoft.com/office/drawing/2014/main" val="20002"/>
                        </a:ext>
                      </a:extLst>
                    </a:gridCol>
                  </a:tblGrid>
                  <a:tr h="1251024">
                    <a:tc gridSpan="2">
                      <a:txBody>
                        <a:bodyPr/>
                        <a:lstStyle/>
                        <a:p>
                          <a:pPr eaLnBrk="0" hangingPunct="0">
                            <a:defRPr/>
                          </a:pPr>
                          <a:r>
                            <a:rPr lang="en-US" sz="2400" dirty="0">
                              <a:solidFill>
                                <a:schemeClr val="tx1"/>
                              </a:solidFill>
                              <a:latin typeface="+mn-lt"/>
                              <a:ea typeface="ＭＳ Ｐゴシック" charset="-128"/>
                            </a:rPr>
                            <a:t>We can estimate a </a:t>
                          </a:r>
                        </a:p>
                        <a:p>
                          <a:pPr eaLnBrk="0" hangingPunct="0">
                            <a:defRPr/>
                          </a:pPr>
                          <a:r>
                            <a:rPr lang="en-US" sz="2400" dirty="0">
                              <a:solidFill>
                                <a:schemeClr val="tx1"/>
                              </a:solidFill>
                              <a:latin typeface="+mn-lt"/>
                              <a:ea typeface="ＭＳ Ｐゴシック" charset="-128"/>
                            </a:rPr>
                            <a:t>Population Parameter…</a:t>
                          </a:r>
                          <a:endParaRPr lang="en-US" sz="1800" dirty="0">
                            <a:solidFill>
                              <a:schemeClr val="tx1"/>
                            </a:solidFill>
                            <a:latin typeface="+mn-lt"/>
                            <a:ea typeface="ＭＳ Ｐゴシック" charset="-128"/>
                          </a:endParaRPr>
                        </a:p>
                        <a:p>
                          <a:pPr eaLnBrk="0" hangingPunct="0">
                            <a:defRPr/>
                          </a:pPr>
                          <a:endParaRPr lang="en-US" sz="1800" dirty="0">
                            <a:solidFill>
                              <a:schemeClr val="tx1"/>
                            </a:solidFill>
                            <a:latin typeface="Arial" pitchFamily="34" charset="0"/>
                            <a:ea typeface="ＭＳ Ｐゴシック" charset="-128"/>
                          </a:endParaRPr>
                        </a:p>
                        <a:p>
                          <a:endParaRPr lang="en-AU" dirty="0"/>
                        </a:p>
                      </a:txBody>
                      <a:tcPr>
                        <a:solidFill>
                          <a:schemeClr val="accent5"/>
                        </a:solidFill>
                      </a:tcPr>
                    </a:tc>
                    <a:tc hMerge="1">
                      <a:txBody>
                        <a:bodyPr/>
                        <a:lstStyle/>
                        <a:p>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mn-lt"/>
                            </a:rPr>
                            <a:t>with a Sample Statistic (Point Estimate).</a:t>
                          </a:r>
                        </a:p>
                        <a:p>
                          <a:endParaRPr lang="en-AU" dirty="0"/>
                        </a:p>
                      </a:txBody>
                      <a:tcPr>
                        <a:solidFill>
                          <a:schemeClr val="accent5"/>
                        </a:solidFill>
                      </a:tcPr>
                    </a:tc>
                    <a:extLst>
                      <a:ext uri="{0D108BD9-81ED-4DB2-BD59-A6C34878D82A}">
                        <a16:rowId xmlns:a16="http://schemas.microsoft.com/office/drawing/2014/main" val="10000"/>
                      </a:ext>
                    </a:extLst>
                  </a:tr>
                  <a:tr h="780393">
                    <a:tc>
                      <a:txBody>
                        <a:bodyPr/>
                        <a:lstStyle/>
                        <a:p>
                          <a:r>
                            <a:rPr lang="en-AU" sz="2800" dirty="0"/>
                            <a:t>Mean</a:t>
                          </a:r>
                        </a:p>
                      </a:txBody>
                      <a:tcPr>
                        <a:solidFill>
                          <a:schemeClr val="accent5"/>
                        </a:solidFill>
                      </a:tcPr>
                    </a:tc>
                    <a:tc>
                      <a:txBody>
                        <a:bodyPr/>
                        <a:lstStyle/>
                        <a:p>
                          <a:pPr/>
                          <a14:m>
                            <m:oMathPara xmlns:m="http://schemas.openxmlformats.org/officeDocument/2006/math">
                              <m:oMathParaPr>
                                <m:jc m:val="centerGroup"/>
                              </m:oMathParaPr>
                              <m:oMath xmlns:m="http://schemas.openxmlformats.org/officeDocument/2006/math">
                                <m:r>
                                  <a:rPr lang="en-AU" sz="2800" i="1" smtClean="0">
                                    <a:latin typeface="Cambria Math"/>
                                    <a:ea typeface="Cambria Math"/>
                                  </a:rPr>
                                  <m:t>𝜇</m:t>
                                </m:r>
                              </m:oMath>
                            </m:oMathPara>
                          </a14:m>
                          <a:endParaRPr lang="en-AU" sz="2800" dirty="0"/>
                        </a:p>
                      </a:txBody>
                      <a:tcPr>
                        <a:solidFill>
                          <a:schemeClr val="accent5"/>
                        </a:solidFill>
                      </a:tcPr>
                    </a:tc>
                    <a:tc>
                      <a:txBody>
                        <a:bodyPr/>
                        <a:lstStyle/>
                        <a:p>
                          <a:pPr/>
                          <a14:m>
                            <m:oMathPara xmlns:m="http://schemas.openxmlformats.org/officeDocument/2006/math">
                              <m:oMathParaPr>
                                <m:jc m:val="centerGroup"/>
                              </m:oMathParaPr>
                              <m:oMath xmlns:m="http://schemas.openxmlformats.org/officeDocument/2006/math">
                                <m:acc>
                                  <m:accPr>
                                    <m:chr m:val="̅"/>
                                    <m:ctrlPr>
                                      <a:rPr lang="en-AU" sz="2800" i="1" smtClean="0">
                                        <a:latin typeface="Cambria Math" panose="02040503050406030204" pitchFamily="18" charset="0"/>
                                      </a:rPr>
                                    </m:ctrlPr>
                                  </m:accPr>
                                  <m:e>
                                    <m:r>
                                      <a:rPr lang="en-AU" sz="2800" b="0" i="1" smtClean="0">
                                        <a:latin typeface="Cambria Math"/>
                                      </a:rPr>
                                      <m:t>𝑋</m:t>
                                    </m:r>
                                  </m:e>
                                </m:acc>
                              </m:oMath>
                            </m:oMathPara>
                          </a14:m>
                          <a:endParaRPr lang="en-AU" sz="2800" dirty="0"/>
                        </a:p>
                      </a:txBody>
                      <a:tcPr>
                        <a:solidFill>
                          <a:schemeClr val="accent5"/>
                        </a:solidFill>
                      </a:tcPr>
                    </a:tc>
                    <a:extLst>
                      <a:ext uri="{0D108BD9-81ED-4DB2-BD59-A6C34878D82A}">
                        <a16:rowId xmlns:a16="http://schemas.microsoft.com/office/drawing/2014/main" val="10001"/>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676242689"/>
                  </p:ext>
                </p:extLst>
              </p:nvPr>
            </p:nvGraphicFramePr>
            <p:xfrm>
              <a:off x="1834931" y="2438107"/>
              <a:ext cx="7549700" cy="2151993"/>
            </p:xfrm>
            <a:graphic>
              <a:graphicData uri="http://schemas.openxmlformats.org/drawingml/2006/table">
                <a:tbl>
                  <a:tblPr firstRow="1" bandRow="1">
                    <a:tableStyleId>{5C22544A-7EE6-4342-B048-85BDC9FD1C3A}</a:tableStyleId>
                  </a:tblPr>
                  <a:tblGrid>
                    <a:gridCol w="2101164">
                      <a:extLst>
                        <a:ext uri="{9D8B030D-6E8A-4147-A177-3AD203B41FA5}">
                          <a16:colId xmlns:a16="http://schemas.microsoft.com/office/drawing/2014/main" xmlns:a14="http://schemas.microsoft.com/office/drawing/2010/main" xmlns="" val="20000"/>
                        </a:ext>
                      </a:extLst>
                    </a:gridCol>
                    <a:gridCol w="2101164">
                      <a:extLst>
                        <a:ext uri="{9D8B030D-6E8A-4147-A177-3AD203B41FA5}">
                          <a16:colId xmlns:a16="http://schemas.microsoft.com/office/drawing/2014/main" xmlns:a14="http://schemas.microsoft.com/office/drawing/2010/main" xmlns="" val="20001"/>
                        </a:ext>
                      </a:extLst>
                    </a:gridCol>
                    <a:gridCol w="3347372">
                      <a:extLst>
                        <a:ext uri="{9D8B030D-6E8A-4147-A177-3AD203B41FA5}">
                          <a16:colId xmlns:a16="http://schemas.microsoft.com/office/drawing/2014/main" xmlns:a14="http://schemas.microsoft.com/office/drawing/2010/main" xmlns="" val="20002"/>
                        </a:ext>
                      </a:extLst>
                    </a:gridCol>
                  </a:tblGrid>
                  <a:tr h="1371600">
                    <a:tc gridSpan="2">
                      <a:txBody>
                        <a:bodyPr/>
                        <a:lstStyle/>
                        <a:p>
                          <a:pPr eaLnBrk="0" hangingPunct="0">
                            <a:defRPr/>
                          </a:pPr>
                          <a:r>
                            <a:rPr lang="en-US" sz="2400" dirty="0">
                              <a:solidFill>
                                <a:schemeClr val="tx1"/>
                              </a:solidFill>
                              <a:latin typeface="+mn-lt"/>
                              <a:ea typeface="ＭＳ Ｐゴシック" charset="-128"/>
                            </a:rPr>
                            <a:t>We can estimate a </a:t>
                          </a:r>
                        </a:p>
                        <a:p>
                          <a:pPr eaLnBrk="0" hangingPunct="0">
                            <a:defRPr/>
                          </a:pPr>
                          <a:r>
                            <a:rPr lang="en-US" sz="2400" dirty="0">
                              <a:solidFill>
                                <a:schemeClr val="tx1"/>
                              </a:solidFill>
                              <a:latin typeface="+mn-lt"/>
                              <a:ea typeface="ＭＳ Ｐゴシック" charset="-128"/>
                            </a:rPr>
                            <a:t>Population Parameter…</a:t>
                          </a:r>
                          <a:endParaRPr lang="en-US" sz="1800" dirty="0">
                            <a:solidFill>
                              <a:schemeClr val="tx1"/>
                            </a:solidFill>
                            <a:latin typeface="+mn-lt"/>
                            <a:ea typeface="ＭＳ Ｐゴシック" charset="-128"/>
                          </a:endParaRPr>
                        </a:p>
                        <a:p>
                          <a:pPr eaLnBrk="0" hangingPunct="0">
                            <a:defRPr/>
                          </a:pPr>
                          <a:endParaRPr lang="en-US" sz="1800" dirty="0">
                            <a:solidFill>
                              <a:schemeClr val="tx1"/>
                            </a:solidFill>
                            <a:latin typeface="Arial" pitchFamily="34" charset="0"/>
                            <a:ea typeface="ＭＳ Ｐゴシック" charset="-128"/>
                          </a:endParaRPr>
                        </a:p>
                        <a:p>
                          <a:endParaRPr lang="en-AU" dirty="0"/>
                        </a:p>
                      </a:txBody>
                      <a:tcPr>
                        <a:solidFill>
                          <a:schemeClr val="accent5"/>
                        </a:solidFill>
                      </a:tcPr>
                    </a:tc>
                    <a:tc hMerge="1">
                      <a:txBody>
                        <a:bodyPr/>
                        <a:lstStyle/>
                        <a:p>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mn-lt"/>
                            </a:rPr>
                            <a:t>with a </a:t>
                          </a:r>
                          <a:r>
                            <a:rPr lang="en-US" sz="2400" dirty="0" smtClean="0">
                              <a:solidFill>
                                <a:schemeClr val="tx1"/>
                              </a:solidFill>
                              <a:latin typeface="+mn-lt"/>
                            </a:rPr>
                            <a:t>Sample Statistic </a:t>
                          </a:r>
                          <a:r>
                            <a:rPr lang="en-US" sz="2400" dirty="0">
                              <a:solidFill>
                                <a:schemeClr val="tx1"/>
                              </a:solidFill>
                              <a:latin typeface="+mn-lt"/>
                            </a:rPr>
                            <a:t>(Point Estimate).</a:t>
                          </a:r>
                        </a:p>
                        <a:p>
                          <a:endParaRPr lang="en-AU" dirty="0"/>
                        </a:p>
                      </a:txBody>
                      <a:tcPr>
                        <a:solidFill>
                          <a:schemeClr val="accent5"/>
                        </a:solidFill>
                      </a:tcPr>
                    </a:tc>
                    <a:extLst>
                      <a:ext uri="{0D108BD9-81ED-4DB2-BD59-A6C34878D82A}">
                        <a16:rowId xmlns:a16="http://schemas.microsoft.com/office/drawing/2014/main" xmlns:a14="http://schemas.microsoft.com/office/drawing/2010/main" xmlns="" val="10000"/>
                      </a:ext>
                    </a:extLst>
                  </a:tr>
                  <a:tr h="780393">
                    <a:tc>
                      <a:txBody>
                        <a:bodyPr/>
                        <a:lstStyle/>
                        <a:p>
                          <a:r>
                            <a:rPr lang="en-AU" sz="2800" dirty="0"/>
                            <a:t>Mean</a:t>
                          </a:r>
                        </a:p>
                      </a:txBody>
                      <a:tcPr>
                        <a:solidFill>
                          <a:schemeClr val="accent5"/>
                        </a:solidFill>
                      </a:tcPr>
                    </a:tc>
                    <a:tc>
                      <a:txBody>
                        <a:bodyPr/>
                        <a:lstStyle/>
                        <a:p>
                          <a:endParaRPr lang="en-US"/>
                        </a:p>
                      </a:txBody>
                      <a:tcPr>
                        <a:blipFill rotWithShape="1">
                          <a:blip r:embed="rId3"/>
                          <a:stretch>
                            <a:fillRect l="-100291" t="-182031" r="-159884"/>
                          </a:stretch>
                        </a:blipFill>
                      </a:tcPr>
                    </a:tc>
                    <a:tc>
                      <a:txBody>
                        <a:bodyPr/>
                        <a:lstStyle/>
                        <a:p>
                          <a:endParaRPr lang="en-US"/>
                        </a:p>
                      </a:txBody>
                      <a:tcPr>
                        <a:blipFill rotWithShape="1">
                          <a:blip r:embed="rId3"/>
                          <a:stretch>
                            <a:fillRect l="-125501" t="-182031" r="-182"/>
                          </a:stretch>
                        </a:blipFill>
                      </a:tcPr>
                    </a:tc>
                    <a:extLst>
                      <a:ext uri="{0D108BD9-81ED-4DB2-BD59-A6C34878D82A}">
                        <a16:rowId xmlns:a16="http://schemas.microsoft.com/office/drawing/2014/main" xmlns:a14="http://schemas.microsoft.com/office/drawing/2010/main" xmlns="" val="10001"/>
                      </a:ext>
                    </a:extLst>
                  </a:tr>
                </a:tbl>
              </a:graphicData>
            </a:graphic>
          </p:graphicFrame>
        </mc:Fallback>
      </mc:AlternateContent>
      <p:sp>
        <p:nvSpPr>
          <p:cNvPr id="4" name="Slide Number Placeholder 3"/>
          <p:cNvSpPr>
            <a:spLocks noGrp="1"/>
          </p:cNvSpPr>
          <p:nvPr>
            <p:ph type="sldNum" sz="quarter" idx="12"/>
          </p:nvPr>
        </p:nvSpPr>
        <p:spPr/>
        <p:txBody>
          <a:bodyPr/>
          <a:lstStyle/>
          <a:p>
            <a:fld id="{D6244F24-3180-4568-A6D4-AE1F835107C9}" type="slidenum">
              <a:rPr lang="en-AU" smtClean="0"/>
              <a:t>3</a:t>
            </a:fld>
            <a:endParaRPr lang="en-AU"/>
          </a:p>
        </p:txBody>
      </p:sp>
    </p:spTree>
    <p:extLst>
      <p:ext uri="{BB962C8B-B14F-4D97-AF65-F5344CB8AC3E}">
        <p14:creationId xmlns:p14="http://schemas.microsoft.com/office/powerpoint/2010/main" val="860401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a:bodyPr>
          <a:lstStyle/>
          <a:p>
            <a:pPr algn="ctr"/>
            <a:r>
              <a:rPr lang="en-AU" sz="3600" b="1" dirty="0">
                <a:solidFill>
                  <a:schemeClr val="accent1"/>
                </a:solidFill>
                <a:ea typeface="ＭＳ Ｐゴシック" pitchFamily="34" charset="-128"/>
              </a:rPr>
              <a:t>Estimation Process</a:t>
            </a:r>
          </a:p>
        </p:txBody>
      </p:sp>
      <p:sp>
        <p:nvSpPr>
          <p:cNvPr id="11269" name="Freeform 3"/>
          <p:cNvSpPr>
            <a:spLocks/>
          </p:cNvSpPr>
          <p:nvPr/>
        </p:nvSpPr>
        <p:spPr bwMode="auto">
          <a:xfrm>
            <a:off x="2478088" y="2565400"/>
            <a:ext cx="3021012" cy="3417888"/>
          </a:xfrm>
          <a:custGeom>
            <a:avLst/>
            <a:gdLst>
              <a:gd name="T0" fmla="*/ 2147483647 w 1903"/>
              <a:gd name="T1" fmla="*/ 2147483647 h 2153"/>
              <a:gd name="T2" fmla="*/ 2147483647 w 1903"/>
              <a:gd name="T3" fmla="*/ 2147483647 h 2153"/>
              <a:gd name="T4" fmla="*/ 2147483647 w 1903"/>
              <a:gd name="T5" fmla="*/ 2147483647 h 2153"/>
              <a:gd name="T6" fmla="*/ 2147483647 w 1903"/>
              <a:gd name="T7" fmla="*/ 2147483647 h 2153"/>
              <a:gd name="T8" fmla="*/ 2147483647 w 1903"/>
              <a:gd name="T9" fmla="*/ 2147483647 h 2153"/>
              <a:gd name="T10" fmla="*/ 2147483647 w 1903"/>
              <a:gd name="T11" fmla="*/ 2147483647 h 2153"/>
              <a:gd name="T12" fmla="*/ 0 w 1903"/>
              <a:gd name="T13" fmla="*/ 2147483647 h 2153"/>
              <a:gd name="T14" fmla="*/ 2147483647 w 1903"/>
              <a:gd name="T15" fmla="*/ 2147483647 h 2153"/>
              <a:gd name="T16" fmla="*/ 2147483647 w 1903"/>
              <a:gd name="T17" fmla="*/ 2147483647 h 2153"/>
              <a:gd name="T18" fmla="*/ 2147483647 w 1903"/>
              <a:gd name="T19" fmla="*/ 2147483647 h 2153"/>
              <a:gd name="T20" fmla="*/ 2147483647 w 1903"/>
              <a:gd name="T21" fmla="*/ 2147483647 h 2153"/>
              <a:gd name="T22" fmla="*/ 2147483647 w 1903"/>
              <a:gd name="T23" fmla="*/ 2147483647 h 2153"/>
              <a:gd name="T24" fmla="*/ 2147483647 w 1903"/>
              <a:gd name="T25" fmla="*/ 2147483647 h 2153"/>
              <a:gd name="T26" fmla="*/ 2147483647 w 1903"/>
              <a:gd name="T27" fmla="*/ 2147483647 h 2153"/>
              <a:gd name="T28" fmla="*/ 2147483647 w 1903"/>
              <a:gd name="T29" fmla="*/ 2147483647 h 2153"/>
              <a:gd name="T30" fmla="*/ 2147483647 w 1903"/>
              <a:gd name="T31" fmla="*/ 2147483647 h 2153"/>
              <a:gd name="T32" fmla="*/ 2147483647 w 1903"/>
              <a:gd name="T33" fmla="*/ 2147483647 h 2153"/>
              <a:gd name="T34" fmla="*/ 2147483647 w 1903"/>
              <a:gd name="T35" fmla="*/ 2147483647 h 2153"/>
              <a:gd name="T36" fmla="*/ 2147483647 w 1903"/>
              <a:gd name="T37" fmla="*/ 2147483647 h 2153"/>
              <a:gd name="T38" fmla="*/ 2147483647 w 1903"/>
              <a:gd name="T39" fmla="*/ 2147483647 h 2153"/>
              <a:gd name="T40" fmla="*/ 2147483647 w 1903"/>
              <a:gd name="T41" fmla="*/ 2147483647 h 2153"/>
              <a:gd name="T42" fmla="*/ 2147483647 w 1903"/>
              <a:gd name="T43" fmla="*/ 2147483647 h 2153"/>
              <a:gd name="T44" fmla="*/ 2147483647 w 1903"/>
              <a:gd name="T45" fmla="*/ 2147483647 h 2153"/>
              <a:gd name="T46" fmla="*/ 2147483647 w 1903"/>
              <a:gd name="T47" fmla="*/ 2147483647 h 2153"/>
              <a:gd name="T48" fmla="*/ 2147483647 w 1903"/>
              <a:gd name="T49" fmla="*/ 2147483647 h 2153"/>
              <a:gd name="T50" fmla="*/ 2147483647 w 1903"/>
              <a:gd name="T51" fmla="*/ 2147483647 h 2153"/>
              <a:gd name="T52" fmla="*/ 2147483647 w 1903"/>
              <a:gd name="T53" fmla="*/ 2147483647 h 2153"/>
              <a:gd name="T54" fmla="*/ 2147483647 w 1903"/>
              <a:gd name="T55" fmla="*/ 2147483647 h 2153"/>
              <a:gd name="T56" fmla="*/ 2147483647 w 1903"/>
              <a:gd name="T57" fmla="*/ 2147483647 h 2153"/>
              <a:gd name="T58" fmla="*/ 2147483647 w 1903"/>
              <a:gd name="T59" fmla="*/ 2147483647 h 2153"/>
              <a:gd name="T60" fmla="*/ 2147483647 w 1903"/>
              <a:gd name="T61" fmla="*/ 2147483647 h 2153"/>
              <a:gd name="T62" fmla="*/ 2147483647 w 1903"/>
              <a:gd name="T63" fmla="*/ 2147483647 h 2153"/>
              <a:gd name="T64" fmla="*/ 2147483647 w 1903"/>
              <a:gd name="T65" fmla="*/ 2147483647 h 2153"/>
              <a:gd name="T66" fmla="*/ 2147483647 w 1903"/>
              <a:gd name="T67" fmla="*/ 2147483647 h 2153"/>
              <a:gd name="T68" fmla="*/ 2147483647 w 1903"/>
              <a:gd name="T69" fmla="*/ 2147483647 h 2153"/>
              <a:gd name="T70" fmla="*/ 2147483647 w 1903"/>
              <a:gd name="T71" fmla="*/ 2147483647 h 2153"/>
              <a:gd name="T72" fmla="*/ 2147483647 w 1903"/>
              <a:gd name="T73" fmla="*/ 2147483647 h 2153"/>
              <a:gd name="T74" fmla="*/ 2147483647 w 1903"/>
              <a:gd name="T75" fmla="*/ 2147483647 h 2153"/>
              <a:gd name="T76" fmla="*/ 2147483647 w 1903"/>
              <a:gd name="T77" fmla="*/ 2147483647 h 2153"/>
              <a:gd name="T78" fmla="*/ 2147483647 w 1903"/>
              <a:gd name="T79" fmla="*/ 2147483647 h 2153"/>
              <a:gd name="T80" fmla="*/ 2147483647 w 1903"/>
              <a:gd name="T81" fmla="*/ 2147483647 h 2153"/>
              <a:gd name="T82" fmla="*/ 2147483647 w 1903"/>
              <a:gd name="T83" fmla="*/ 2147483647 h 2153"/>
              <a:gd name="T84" fmla="*/ 2147483647 w 1903"/>
              <a:gd name="T85" fmla="*/ 2147483647 h 2153"/>
              <a:gd name="T86" fmla="*/ 2147483647 w 1903"/>
              <a:gd name="T87" fmla="*/ 2147483647 h 2153"/>
              <a:gd name="T88" fmla="*/ 2147483647 w 1903"/>
              <a:gd name="T89" fmla="*/ 2147483647 h 2153"/>
              <a:gd name="T90" fmla="*/ 2147483647 w 1903"/>
              <a:gd name="T91" fmla="*/ 2147483647 h 2153"/>
              <a:gd name="T92" fmla="*/ 2147483647 w 1903"/>
              <a:gd name="T93" fmla="*/ 2147483647 h 2153"/>
              <a:gd name="T94" fmla="*/ 2147483647 w 1903"/>
              <a:gd name="T95" fmla="*/ 2147483647 h 2153"/>
              <a:gd name="T96" fmla="*/ 2147483647 w 1903"/>
              <a:gd name="T97" fmla="*/ 2147483647 h 2153"/>
              <a:gd name="T98" fmla="*/ 2147483647 w 1903"/>
              <a:gd name="T99" fmla="*/ 2147483647 h 2153"/>
              <a:gd name="T100" fmla="*/ 2147483647 w 1903"/>
              <a:gd name="T101" fmla="*/ 2147483647 h 2153"/>
              <a:gd name="T102" fmla="*/ 2147483647 w 1903"/>
              <a:gd name="T103" fmla="*/ 2147483647 h 2153"/>
              <a:gd name="T104" fmla="*/ 2147483647 w 1903"/>
              <a:gd name="T105" fmla="*/ 2147483647 h 2153"/>
              <a:gd name="T106" fmla="*/ 2147483647 w 1903"/>
              <a:gd name="T107" fmla="*/ 2147483647 h 2153"/>
              <a:gd name="T108" fmla="*/ 2147483647 w 1903"/>
              <a:gd name="T109" fmla="*/ 2147483647 h 2153"/>
              <a:gd name="T110" fmla="*/ 2147483647 w 1903"/>
              <a:gd name="T111" fmla="*/ 2147483647 h 2153"/>
              <a:gd name="T112" fmla="*/ 2147483647 w 1903"/>
              <a:gd name="T113" fmla="*/ 2147483647 h 21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03" h="2153">
                <a:moveTo>
                  <a:pt x="540" y="93"/>
                </a:moveTo>
                <a:lnTo>
                  <a:pt x="473" y="117"/>
                </a:lnTo>
                <a:lnTo>
                  <a:pt x="409" y="147"/>
                </a:lnTo>
                <a:lnTo>
                  <a:pt x="349" y="184"/>
                </a:lnTo>
                <a:lnTo>
                  <a:pt x="289" y="224"/>
                </a:lnTo>
                <a:lnTo>
                  <a:pt x="237" y="269"/>
                </a:lnTo>
                <a:lnTo>
                  <a:pt x="188" y="319"/>
                </a:lnTo>
                <a:lnTo>
                  <a:pt x="145" y="372"/>
                </a:lnTo>
                <a:lnTo>
                  <a:pt x="105" y="431"/>
                </a:lnTo>
                <a:lnTo>
                  <a:pt x="72" y="490"/>
                </a:lnTo>
                <a:lnTo>
                  <a:pt x="44" y="553"/>
                </a:lnTo>
                <a:lnTo>
                  <a:pt x="23" y="619"/>
                </a:lnTo>
                <a:lnTo>
                  <a:pt x="8" y="685"/>
                </a:lnTo>
                <a:lnTo>
                  <a:pt x="0" y="752"/>
                </a:lnTo>
                <a:lnTo>
                  <a:pt x="0" y="820"/>
                </a:lnTo>
                <a:lnTo>
                  <a:pt x="3" y="885"/>
                </a:lnTo>
                <a:lnTo>
                  <a:pt x="15" y="951"/>
                </a:lnTo>
                <a:lnTo>
                  <a:pt x="35" y="1018"/>
                </a:lnTo>
                <a:lnTo>
                  <a:pt x="60" y="1091"/>
                </a:lnTo>
                <a:lnTo>
                  <a:pt x="82" y="1168"/>
                </a:lnTo>
                <a:lnTo>
                  <a:pt x="107" y="1240"/>
                </a:lnTo>
                <a:lnTo>
                  <a:pt x="129" y="1311"/>
                </a:lnTo>
                <a:lnTo>
                  <a:pt x="151" y="1379"/>
                </a:lnTo>
                <a:lnTo>
                  <a:pt x="172" y="1444"/>
                </a:lnTo>
                <a:lnTo>
                  <a:pt x="188" y="1506"/>
                </a:lnTo>
                <a:lnTo>
                  <a:pt x="206" y="1564"/>
                </a:lnTo>
                <a:lnTo>
                  <a:pt x="220" y="1613"/>
                </a:lnTo>
                <a:lnTo>
                  <a:pt x="234" y="1659"/>
                </a:lnTo>
                <a:lnTo>
                  <a:pt x="244" y="1697"/>
                </a:lnTo>
                <a:lnTo>
                  <a:pt x="251" y="1732"/>
                </a:lnTo>
                <a:lnTo>
                  <a:pt x="257" y="1757"/>
                </a:lnTo>
                <a:lnTo>
                  <a:pt x="261" y="1778"/>
                </a:lnTo>
                <a:lnTo>
                  <a:pt x="262" y="1788"/>
                </a:lnTo>
                <a:lnTo>
                  <a:pt x="260" y="1796"/>
                </a:lnTo>
                <a:lnTo>
                  <a:pt x="279" y="1843"/>
                </a:lnTo>
                <a:lnTo>
                  <a:pt x="304" y="1890"/>
                </a:lnTo>
                <a:lnTo>
                  <a:pt x="333" y="1932"/>
                </a:lnTo>
                <a:lnTo>
                  <a:pt x="370" y="1971"/>
                </a:lnTo>
                <a:lnTo>
                  <a:pt x="413" y="2011"/>
                </a:lnTo>
                <a:lnTo>
                  <a:pt x="461" y="2045"/>
                </a:lnTo>
                <a:lnTo>
                  <a:pt x="511" y="2072"/>
                </a:lnTo>
                <a:lnTo>
                  <a:pt x="563" y="2096"/>
                </a:lnTo>
                <a:lnTo>
                  <a:pt x="622" y="2119"/>
                </a:lnTo>
                <a:lnTo>
                  <a:pt x="682" y="2135"/>
                </a:lnTo>
                <a:lnTo>
                  <a:pt x="746" y="2145"/>
                </a:lnTo>
                <a:lnTo>
                  <a:pt x="810" y="2152"/>
                </a:lnTo>
                <a:lnTo>
                  <a:pt x="876" y="2150"/>
                </a:lnTo>
                <a:lnTo>
                  <a:pt x="944" y="2149"/>
                </a:lnTo>
                <a:lnTo>
                  <a:pt x="1011" y="2139"/>
                </a:lnTo>
                <a:lnTo>
                  <a:pt x="1077" y="2127"/>
                </a:lnTo>
                <a:lnTo>
                  <a:pt x="1143" y="2109"/>
                </a:lnTo>
                <a:lnTo>
                  <a:pt x="1211" y="2084"/>
                </a:lnTo>
                <a:lnTo>
                  <a:pt x="1280" y="2056"/>
                </a:lnTo>
                <a:lnTo>
                  <a:pt x="1342" y="2026"/>
                </a:lnTo>
                <a:lnTo>
                  <a:pt x="1406" y="1992"/>
                </a:lnTo>
                <a:lnTo>
                  <a:pt x="1465" y="1960"/>
                </a:lnTo>
                <a:lnTo>
                  <a:pt x="1522" y="1919"/>
                </a:lnTo>
                <a:lnTo>
                  <a:pt x="1573" y="1880"/>
                </a:lnTo>
                <a:lnTo>
                  <a:pt x="1621" y="1837"/>
                </a:lnTo>
                <a:lnTo>
                  <a:pt x="1664" y="1794"/>
                </a:lnTo>
                <a:lnTo>
                  <a:pt x="1700" y="1751"/>
                </a:lnTo>
                <a:lnTo>
                  <a:pt x="1732" y="1705"/>
                </a:lnTo>
                <a:lnTo>
                  <a:pt x="1757" y="1659"/>
                </a:lnTo>
                <a:lnTo>
                  <a:pt x="1777" y="1613"/>
                </a:lnTo>
                <a:lnTo>
                  <a:pt x="1792" y="1567"/>
                </a:lnTo>
                <a:lnTo>
                  <a:pt x="1798" y="1522"/>
                </a:lnTo>
                <a:lnTo>
                  <a:pt x="1799" y="1479"/>
                </a:lnTo>
                <a:lnTo>
                  <a:pt x="1797" y="1437"/>
                </a:lnTo>
                <a:lnTo>
                  <a:pt x="1788" y="1396"/>
                </a:lnTo>
                <a:lnTo>
                  <a:pt x="1767" y="1329"/>
                </a:lnTo>
                <a:lnTo>
                  <a:pt x="1752" y="1264"/>
                </a:lnTo>
                <a:lnTo>
                  <a:pt x="1739" y="1199"/>
                </a:lnTo>
                <a:lnTo>
                  <a:pt x="1731" y="1136"/>
                </a:lnTo>
                <a:lnTo>
                  <a:pt x="1728" y="1076"/>
                </a:lnTo>
                <a:lnTo>
                  <a:pt x="1730" y="1019"/>
                </a:lnTo>
                <a:lnTo>
                  <a:pt x="1735" y="968"/>
                </a:lnTo>
                <a:lnTo>
                  <a:pt x="1745" y="920"/>
                </a:lnTo>
                <a:lnTo>
                  <a:pt x="1761" y="879"/>
                </a:lnTo>
                <a:lnTo>
                  <a:pt x="1778" y="842"/>
                </a:lnTo>
                <a:lnTo>
                  <a:pt x="1800" y="813"/>
                </a:lnTo>
                <a:lnTo>
                  <a:pt x="1824" y="791"/>
                </a:lnTo>
                <a:lnTo>
                  <a:pt x="1853" y="780"/>
                </a:lnTo>
                <a:lnTo>
                  <a:pt x="1868" y="770"/>
                </a:lnTo>
                <a:lnTo>
                  <a:pt x="1883" y="754"/>
                </a:lnTo>
                <a:lnTo>
                  <a:pt x="1893" y="730"/>
                </a:lnTo>
                <a:lnTo>
                  <a:pt x="1899" y="699"/>
                </a:lnTo>
                <a:lnTo>
                  <a:pt x="1901" y="664"/>
                </a:lnTo>
                <a:lnTo>
                  <a:pt x="1902" y="618"/>
                </a:lnTo>
                <a:lnTo>
                  <a:pt x="1897" y="570"/>
                </a:lnTo>
                <a:lnTo>
                  <a:pt x="1890" y="521"/>
                </a:lnTo>
                <a:lnTo>
                  <a:pt x="1880" y="467"/>
                </a:lnTo>
                <a:lnTo>
                  <a:pt x="1864" y="413"/>
                </a:lnTo>
                <a:lnTo>
                  <a:pt x="1848" y="355"/>
                </a:lnTo>
                <a:lnTo>
                  <a:pt x="1829" y="313"/>
                </a:lnTo>
                <a:lnTo>
                  <a:pt x="1806" y="269"/>
                </a:lnTo>
                <a:lnTo>
                  <a:pt x="1773" y="229"/>
                </a:lnTo>
                <a:lnTo>
                  <a:pt x="1739" y="192"/>
                </a:lnTo>
                <a:lnTo>
                  <a:pt x="1697" y="156"/>
                </a:lnTo>
                <a:lnTo>
                  <a:pt x="1650" y="125"/>
                </a:lnTo>
                <a:lnTo>
                  <a:pt x="1598" y="97"/>
                </a:lnTo>
                <a:lnTo>
                  <a:pt x="1540" y="74"/>
                </a:lnTo>
                <a:lnTo>
                  <a:pt x="1479" y="50"/>
                </a:lnTo>
                <a:lnTo>
                  <a:pt x="1415" y="33"/>
                </a:lnTo>
                <a:lnTo>
                  <a:pt x="1345" y="20"/>
                </a:lnTo>
                <a:lnTo>
                  <a:pt x="1272" y="8"/>
                </a:lnTo>
                <a:lnTo>
                  <a:pt x="1195" y="2"/>
                </a:lnTo>
                <a:lnTo>
                  <a:pt x="1119" y="0"/>
                </a:lnTo>
                <a:lnTo>
                  <a:pt x="1039" y="4"/>
                </a:lnTo>
                <a:lnTo>
                  <a:pt x="956" y="8"/>
                </a:lnTo>
                <a:lnTo>
                  <a:pt x="875" y="17"/>
                </a:lnTo>
                <a:lnTo>
                  <a:pt x="791" y="33"/>
                </a:lnTo>
                <a:lnTo>
                  <a:pt x="706" y="48"/>
                </a:lnTo>
                <a:lnTo>
                  <a:pt x="623" y="69"/>
                </a:lnTo>
                <a:lnTo>
                  <a:pt x="540" y="93"/>
                </a:lnTo>
              </a:path>
            </a:pathLst>
          </a:custGeom>
          <a:solidFill>
            <a:srgbClr val="FDE0BD"/>
          </a:solidFill>
          <a:ln w="12700" cap="rnd" cmpd="sng">
            <a:solidFill>
              <a:srgbClr val="000000"/>
            </a:solidFill>
            <a:prstDash val="solid"/>
            <a:round/>
            <a:headEnd type="none" w="med" len="med"/>
            <a:tailEnd type="none" w="med" len="med"/>
          </a:ln>
          <a:effectLst>
            <a:outerShdw dist="107763" dir="2700000" algn="ctr" rotWithShape="0">
              <a:srgbClr val="000000"/>
            </a:outerShdw>
          </a:effectLst>
        </p:spPr>
        <p:txBody>
          <a:bodyPr/>
          <a:lstStyle/>
          <a:p>
            <a:endParaRPr lang="en-AU"/>
          </a:p>
        </p:txBody>
      </p:sp>
      <p:sp>
        <p:nvSpPr>
          <p:cNvPr id="11270" name="Rectangle 4"/>
          <p:cNvSpPr>
            <a:spLocks noChangeArrowheads="1"/>
          </p:cNvSpPr>
          <p:nvPr/>
        </p:nvSpPr>
        <p:spPr bwMode="auto">
          <a:xfrm>
            <a:off x="2762251" y="3473450"/>
            <a:ext cx="2143125"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r>
              <a:rPr lang="en-US" sz="2400" b="1" dirty="0"/>
              <a:t>(mean, </a:t>
            </a:r>
            <a:r>
              <a:rPr lang="el-GR" sz="2400" b="1" dirty="0"/>
              <a:t>μ</a:t>
            </a:r>
            <a:r>
              <a:rPr lang="en-US" sz="2400" b="1" dirty="0"/>
              <a:t>, is unknown)</a:t>
            </a:r>
          </a:p>
        </p:txBody>
      </p:sp>
      <p:sp>
        <p:nvSpPr>
          <p:cNvPr id="11271" name="Rectangle 5"/>
          <p:cNvSpPr>
            <a:spLocks noChangeArrowheads="1"/>
          </p:cNvSpPr>
          <p:nvPr/>
        </p:nvSpPr>
        <p:spPr bwMode="auto">
          <a:xfrm>
            <a:off x="2851151" y="2924175"/>
            <a:ext cx="21431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algn="ctr" eaLnBrk="0" hangingPunct="0"/>
            <a:r>
              <a:rPr lang="en-US" sz="2800" dirty="0"/>
              <a:t>Population</a:t>
            </a:r>
          </a:p>
        </p:txBody>
      </p:sp>
      <p:sp>
        <p:nvSpPr>
          <p:cNvPr id="8" name="Rectangle 6"/>
          <p:cNvSpPr>
            <a:spLocks noChangeArrowheads="1"/>
          </p:cNvSpPr>
          <p:nvPr/>
        </p:nvSpPr>
        <p:spPr bwMode="auto">
          <a:xfrm>
            <a:off x="4706938" y="1747839"/>
            <a:ext cx="3124200" cy="528637"/>
          </a:xfrm>
          <a:prstGeom prst="rect">
            <a:avLst/>
          </a:prstGeom>
          <a:solidFill>
            <a:schemeClr val="accent5"/>
          </a:solidFill>
          <a:ln w="12700">
            <a:solidFill>
              <a:schemeClr val="folHlink"/>
            </a:solidFill>
            <a:miter lim="800000"/>
            <a:headEnd/>
            <a:tailEnd/>
          </a:ln>
          <a:effectLst/>
        </p:spPr>
        <p:txBody>
          <a:bodyPr lIns="90488" tIns="44450" rIns="90488" bIns="44450">
            <a:spAutoFit/>
          </a:bodyPr>
          <a:lstStyle/>
          <a:p>
            <a:pPr algn="ctr" eaLnBrk="0" hangingPunct="0">
              <a:defRPr/>
            </a:pPr>
            <a:r>
              <a:rPr lang="en-US" sz="2800" dirty="0"/>
              <a:t>Random Sample</a:t>
            </a:r>
          </a:p>
        </p:txBody>
      </p:sp>
      <p:sp>
        <p:nvSpPr>
          <p:cNvPr id="12297" name="Oval 7"/>
          <p:cNvSpPr>
            <a:spLocks noChangeArrowheads="1"/>
          </p:cNvSpPr>
          <p:nvPr/>
        </p:nvSpPr>
        <p:spPr bwMode="auto">
          <a:xfrm>
            <a:off x="5570538" y="2636838"/>
            <a:ext cx="1587500" cy="977900"/>
          </a:xfrm>
          <a:prstGeom prst="ellipse">
            <a:avLst/>
          </a:prstGeom>
          <a:solidFill>
            <a:srgbClr val="C7DAF7"/>
          </a:solidFill>
          <a:ln w="12700">
            <a:solidFill>
              <a:srgbClr val="000000"/>
            </a:solidFill>
            <a:round/>
            <a:headEnd/>
            <a:tailEnd/>
          </a:ln>
          <a:effectLst>
            <a:outerShdw blurRad="63500" dist="107763" dir="2700000" algn="ctr" rotWithShape="0">
              <a:srgbClr val="000000">
                <a:alpha val="74998"/>
              </a:srgbClr>
            </a:outerShdw>
          </a:effectLst>
        </p:spPr>
        <p:txBody>
          <a:bodyPr wrap="none" anchor="ctr"/>
          <a:lstStyle/>
          <a:p>
            <a:pPr>
              <a:defRPr/>
            </a:pPr>
            <a:endParaRPr lang="en-AU">
              <a:latin typeface="Verdana" charset="0"/>
              <a:ea typeface="ＭＳ Ｐゴシック" charset="0"/>
            </a:endParaRPr>
          </a:p>
        </p:txBody>
      </p:sp>
      <p:sp>
        <p:nvSpPr>
          <p:cNvPr id="11274" name="Oval 8"/>
          <p:cNvSpPr>
            <a:spLocks noChangeArrowheads="1"/>
          </p:cNvSpPr>
          <p:nvPr/>
        </p:nvSpPr>
        <p:spPr bwMode="auto">
          <a:xfrm>
            <a:off x="2835275" y="4292600"/>
            <a:ext cx="1587500" cy="977900"/>
          </a:xfrm>
          <a:prstGeom prst="ellipse">
            <a:avLst/>
          </a:prstGeom>
          <a:solidFill>
            <a:srgbClr val="C7DAF7"/>
          </a:solidFill>
          <a:ln w="12700">
            <a:solidFill>
              <a:srgbClr val="000000"/>
            </a:solidFill>
            <a:round/>
            <a:headEnd/>
            <a:tailEnd/>
          </a:ln>
        </p:spPr>
        <p:txBody>
          <a:bodyPr wrap="none" anchor="ctr"/>
          <a:lstStyle/>
          <a:p>
            <a:endParaRPr lang="en-AU"/>
          </a:p>
        </p:txBody>
      </p:sp>
      <p:sp>
        <p:nvSpPr>
          <p:cNvPr id="11275" name="Rectangle 9"/>
          <p:cNvSpPr>
            <a:spLocks noChangeArrowheads="1"/>
          </p:cNvSpPr>
          <p:nvPr/>
        </p:nvSpPr>
        <p:spPr bwMode="auto">
          <a:xfrm>
            <a:off x="5786438" y="2708276"/>
            <a:ext cx="1184275" cy="86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algn="ctr" eaLnBrk="0" hangingPunct="0">
              <a:lnSpc>
                <a:spcPct val="105000"/>
              </a:lnSpc>
            </a:pPr>
            <a:r>
              <a:rPr lang="en-US" sz="2400" b="1" dirty="0"/>
              <a:t>Mean   </a:t>
            </a:r>
          </a:p>
          <a:p>
            <a:pPr algn="ctr" eaLnBrk="0" hangingPunct="0">
              <a:lnSpc>
                <a:spcPct val="105000"/>
              </a:lnSpc>
            </a:pPr>
            <a:r>
              <a:rPr lang="en-US" sz="2400" b="1" dirty="0"/>
              <a:t>    = 50</a:t>
            </a:r>
          </a:p>
        </p:txBody>
      </p:sp>
      <p:sp>
        <p:nvSpPr>
          <p:cNvPr id="12300" name="Oval 10"/>
          <p:cNvSpPr>
            <a:spLocks noChangeArrowheads="1"/>
          </p:cNvSpPr>
          <p:nvPr/>
        </p:nvSpPr>
        <p:spPr bwMode="auto">
          <a:xfrm>
            <a:off x="6786563" y="3644900"/>
            <a:ext cx="368300" cy="215900"/>
          </a:xfrm>
          <a:prstGeom prst="ellipse">
            <a:avLst/>
          </a:prstGeom>
          <a:solidFill>
            <a:srgbClr val="C7DAF7"/>
          </a:solidFill>
          <a:ln w="12700">
            <a:solidFill>
              <a:srgbClr val="000000"/>
            </a:solidFill>
            <a:round/>
            <a:headEnd/>
            <a:tailEnd/>
          </a:ln>
          <a:effectLst>
            <a:outerShdw blurRad="63500" dist="107763" dir="2700000" algn="ctr" rotWithShape="0">
              <a:srgbClr val="000000">
                <a:alpha val="74998"/>
              </a:srgbClr>
            </a:outerShdw>
          </a:effectLst>
        </p:spPr>
        <p:txBody>
          <a:bodyPr wrap="none" anchor="ctr"/>
          <a:lstStyle/>
          <a:p>
            <a:pPr>
              <a:defRPr/>
            </a:pPr>
            <a:endParaRPr lang="en-AU">
              <a:latin typeface="Verdana" charset="0"/>
              <a:ea typeface="ＭＳ Ｐゴシック" charset="0"/>
            </a:endParaRPr>
          </a:p>
        </p:txBody>
      </p:sp>
      <p:sp>
        <p:nvSpPr>
          <p:cNvPr id="12301" name="Oval 11"/>
          <p:cNvSpPr>
            <a:spLocks noChangeArrowheads="1"/>
          </p:cNvSpPr>
          <p:nvPr/>
        </p:nvSpPr>
        <p:spPr bwMode="auto">
          <a:xfrm>
            <a:off x="7097713" y="3933825"/>
            <a:ext cx="273050" cy="158750"/>
          </a:xfrm>
          <a:prstGeom prst="ellipse">
            <a:avLst/>
          </a:prstGeom>
          <a:solidFill>
            <a:srgbClr val="C7DAF7"/>
          </a:solidFill>
          <a:ln w="12700">
            <a:solidFill>
              <a:srgbClr val="000000"/>
            </a:solidFill>
            <a:round/>
            <a:headEnd/>
            <a:tailEnd/>
          </a:ln>
          <a:effectLst>
            <a:outerShdw blurRad="63500" dist="107763" dir="2700000" algn="ctr" rotWithShape="0">
              <a:srgbClr val="000000">
                <a:alpha val="74998"/>
              </a:srgbClr>
            </a:outerShdw>
          </a:effectLst>
        </p:spPr>
        <p:txBody>
          <a:bodyPr wrap="none" anchor="ctr"/>
          <a:lstStyle/>
          <a:p>
            <a:pPr>
              <a:defRPr/>
            </a:pPr>
            <a:endParaRPr lang="en-AU">
              <a:latin typeface="Verdana" charset="0"/>
              <a:ea typeface="ＭＳ Ｐゴシック" charset="0"/>
            </a:endParaRPr>
          </a:p>
        </p:txBody>
      </p:sp>
      <p:grpSp>
        <p:nvGrpSpPr>
          <p:cNvPr id="2" name="Group 12"/>
          <p:cNvGrpSpPr>
            <a:grpSpLocks/>
          </p:cNvGrpSpPr>
          <p:nvPr/>
        </p:nvGrpSpPr>
        <p:grpSpPr bwMode="auto">
          <a:xfrm rot="21182921">
            <a:off x="4408488" y="3789363"/>
            <a:ext cx="2386012" cy="1276350"/>
            <a:chOff x="1248" y="2592"/>
            <a:chExt cx="1729" cy="577"/>
          </a:xfrm>
          <a:solidFill>
            <a:schemeClr val="accent5"/>
          </a:solidFill>
        </p:grpSpPr>
        <p:sp>
          <p:nvSpPr>
            <p:cNvPr id="15" name="Freeform 13"/>
            <p:cNvSpPr>
              <a:spLocks/>
            </p:cNvSpPr>
            <p:nvPr/>
          </p:nvSpPr>
          <p:spPr bwMode="auto">
            <a:xfrm>
              <a:off x="1248" y="2592"/>
              <a:ext cx="1729" cy="556"/>
            </a:xfrm>
            <a:custGeom>
              <a:avLst/>
              <a:gdLst/>
              <a:ahLst/>
              <a:cxnLst>
                <a:cxn ang="0">
                  <a:pos x="14" y="381"/>
                </a:cxn>
                <a:cxn ang="0">
                  <a:pos x="161" y="440"/>
                </a:cxn>
                <a:cxn ang="0">
                  <a:pos x="256" y="471"/>
                </a:cxn>
                <a:cxn ang="0">
                  <a:pos x="357" y="497"/>
                </a:cxn>
                <a:cxn ang="0">
                  <a:pos x="460" y="516"/>
                </a:cxn>
                <a:cxn ang="0">
                  <a:pos x="570" y="534"/>
                </a:cxn>
                <a:cxn ang="0">
                  <a:pos x="694" y="546"/>
                </a:cxn>
                <a:cxn ang="0">
                  <a:pos x="853" y="555"/>
                </a:cxn>
                <a:cxn ang="0">
                  <a:pos x="983" y="553"/>
                </a:cxn>
                <a:cxn ang="0">
                  <a:pos x="1101" y="541"/>
                </a:cxn>
                <a:cxn ang="0">
                  <a:pos x="1210" y="521"/>
                </a:cxn>
                <a:cxn ang="0">
                  <a:pos x="1303" y="496"/>
                </a:cxn>
                <a:cxn ang="0">
                  <a:pos x="1379" y="457"/>
                </a:cxn>
                <a:cxn ang="0">
                  <a:pos x="1437" y="401"/>
                </a:cxn>
                <a:cxn ang="0">
                  <a:pos x="1470" y="341"/>
                </a:cxn>
                <a:cxn ang="0">
                  <a:pos x="1481" y="301"/>
                </a:cxn>
                <a:cxn ang="0">
                  <a:pos x="1708" y="409"/>
                </a:cxn>
                <a:cxn ang="0">
                  <a:pos x="1646" y="342"/>
                </a:cxn>
                <a:cxn ang="0">
                  <a:pos x="1592" y="273"/>
                </a:cxn>
                <a:cxn ang="0">
                  <a:pos x="1553" y="206"/>
                </a:cxn>
                <a:cxn ang="0">
                  <a:pos x="1519" y="139"/>
                </a:cxn>
                <a:cxn ang="0">
                  <a:pos x="1491" y="48"/>
                </a:cxn>
                <a:cxn ang="0">
                  <a:pos x="1439" y="11"/>
                </a:cxn>
                <a:cxn ang="0">
                  <a:pos x="1367" y="33"/>
                </a:cxn>
                <a:cxn ang="0">
                  <a:pos x="1308" y="43"/>
                </a:cxn>
                <a:cxn ang="0">
                  <a:pos x="1240" y="43"/>
                </a:cxn>
                <a:cxn ang="0">
                  <a:pos x="1162" y="39"/>
                </a:cxn>
                <a:cxn ang="0">
                  <a:pos x="1075" y="23"/>
                </a:cxn>
                <a:cxn ang="0">
                  <a:pos x="1030" y="56"/>
                </a:cxn>
                <a:cxn ang="0">
                  <a:pos x="1240" y="180"/>
                </a:cxn>
                <a:cxn ang="0">
                  <a:pos x="1190" y="248"/>
                </a:cxn>
                <a:cxn ang="0">
                  <a:pos x="1129" y="304"/>
                </a:cxn>
                <a:cxn ang="0">
                  <a:pos x="1067" y="346"/>
                </a:cxn>
                <a:cxn ang="0">
                  <a:pos x="983" y="388"/>
                </a:cxn>
                <a:cxn ang="0">
                  <a:pos x="897" y="415"/>
                </a:cxn>
                <a:cxn ang="0">
                  <a:pos x="805" y="434"/>
                </a:cxn>
                <a:cxn ang="0">
                  <a:pos x="687" y="443"/>
                </a:cxn>
                <a:cxn ang="0">
                  <a:pos x="569" y="448"/>
                </a:cxn>
                <a:cxn ang="0">
                  <a:pos x="427" y="448"/>
                </a:cxn>
                <a:cxn ang="0">
                  <a:pos x="307" y="439"/>
                </a:cxn>
                <a:cxn ang="0">
                  <a:pos x="218" y="421"/>
                </a:cxn>
                <a:cxn ang="0">
                  <a:pos x="134" y="401"/>
                </a:cxn>
              </a:cxnLst>
              <a:rect l="0" t="0" r="r" b="b"/>
              <a:pathLst>
                <a:path w="1729" h="556">
                  <a:moveTo>
                    <a:pt x="0" y="356"/>
                  </a:moveTo>
                  <a:lnTo>
                    <a:pt x="14" y="381"/>
                  </a:lnTo>
                  <a:lnTo>
                    <a:pt x="102" y="419"/>
                  </a:lnTo>
                  <a:lnTo>
                    <a:pt x="161" y="440"/>
                  </a:lnTo>
                  <a:lnTo>
                    <a:pt x="210" y="454"/>
                  </a:lnTo>
                  <a:lnTo>
                    <a:pt x="256" y="471"/>
                  </a:lnTo>
                  <a:lnTo>
                    <a:pt x="307" y="484"/>
                  </a:lnTo>
                  <a:lnTo>
                    <a:pt x="357" y="497"/>
                  </a:lnTo>
                  <a:lnTo>
                    <a:pt x="412" y="509"/>
                  </a:lnTo>
                  <a:lnTo>
                    <a:pt x="460" y="516"/>
                  </a:lnTo>
                  <a:lnTo>
                    <a:pt x="506" y="525"/>
                  </a:lnTo>
                  <a:lnTo>
                    <a:pt x="570" y="534"/>
                  </a:lnTo>
                  <a:lnTo>
                    <a:pt x="625" y="541"/>
                  </a:lnTo>
                  <a:lnTo>
                    <a:pt x="694" y="546"/>
                  </a:lnTo>
                  <a:lnTo>
                    <a:pt x="783" y="554"/>
                  </a:lnTo>
                  <a:lnTo>
                    <a:pt x="853" y="555"/>
                  </a:lnTo>
                  <a:lnTo>
                    <a:pt x="905" y="554"/>
                  </a:lnTo>
                  <a:lnTo>
                    <a:pt x="983" y="553"/>
                  </a:lnTo>
                  <a:lnTo>
                    <a:pt x="1046" y="549"/>
                  </a:lnTo>
                  <a:lnTo>
                    <a:pt x="1101" y="541"/>
                  </a:lnTo>
                  <a:lnTo>
                    <a:pt x="1159" y="535"/>
                  </a:lnTo>
                  <a:lnTo>
                    <a:pt x="1210" y="521"/>
                  </a:lnTo>
                  <a:lnTo>
                    <a:pt x="1261" y="511"/>
                  </a:lnTo>
                  <a:lnTo>
                    <a:pt x="1303" y="496"/>
                  </a:lnTo>
                  <a:lnTo>
                    <a:pt x="1342" y="477"/>
                  </a:lnTo>
                  <a:lnTo>
                    <a:pt x="1379" y="457"/>
                  </a:lnTo>
                  <a:lnTo>
                    <a:pt x="1412" y="432"/>
                  </a:lnTo>
                  <a:lnTo>
                    <a:pt x="1437" y="401"/>
                  </a:lnTo>
                  <a:lnTo>
                    <a:pt x="1455" y="375"/>
                  </a:lnTo>
                  <a:lnTo>
                    <a:pt x="1470" y="341"/>
                  </a:lnTo>
                  <a:lnTo>
                    <a:pt x="1478" y="317"/>
                  </a:lnTo>
                  <a:lnTo>
                    <a:pt x="1481" y="301"/>
                  </a:lnTo>
                  <a:lnTo>
                    <a:pt x="1728" y="442"/>
                  </a:lnTo>
                  <a:lnTo>
                    <a:pt x="1708" y="409"/>
                  </a:lnTo>
                  <a:lnTo>
                    <a:pt x="1676" y="375"/>
                  </a:lnTo>
                  <a:lnTo>
                    <a:pt x="1646" y="342"/>
                  </a:lnTo>
                  <a:lnTo>
                    <a:pt x="1622" y="308"/>
                  </a:lnTo>
                  <a:lnTo>
                    <a:pt x="1592" y="273"/>
                  </a:lnTo>
                  <a:lnTo>
                    <a:pt x="1574" y="237"/>
                  </a:lnTo>
                  <a:lnTo>
                    <a:pt x="1553" y="206"/>
                  </a:lnTo>
                  <a:lnTo>
                    <a:pt x="1533" y="172"/>
                  </a:lnTo>
                  <a:lnTo>
                    <a:pt x="1519" y="139"/>
                  </a:lnTo>
                  <a:lnTo>
                    <a:pt x="1500" y="94"/>
                  </a:lnTo>
                  <a:lnTo>
                    <a:pt x="1491" y="48"/>
                  </a:lnTo>
                  <a:lnTo>
                    <a:pt x="1468" y="0"/>
                  </a:lnTo>
                  <a:lnTo>
                    <a:pt x="1439" y="11"/>
                  </a:lnTo>
                  <a:lnTo>
                    <a:pt x="1405" y="23"/>
                  </a:lnTo>
                  <a:lnTo>
                    <a:pt x="1367" y="33"/>
                  </a:lnTo>
                  <a:lnTo>
                    <a:pt x="1330" y="40"/>
                  </a:lnTo>
                  <a:lnTo>
                    <a:pt x="1308" y="43"/>
                  </a:lnTo>
                  <a:lnTo>
                    <a:pt x="1278" y="43"/>
                  </a:lnTo>
                  <a:lnTo>
                    <a:pt x="1240" y="43"/>
                  </a:lnTo>
                  <a:lnTo>
                    <a:pt x="1201" y="40"/>
                  </a:lnTo>
                  <a:lnTo>
                    <a:pt x="1162" y="39"/>
                  </a:lnTo>
                  <a:lnTo>
                    <a:pt x="1120" y="30"/>
                  </a:lnTo>
                  <a:lnTo>
                    <a:pt x="1075" y="23"/>
                  </a:lnTo>
                  <a:lnTo>
                    <a:pt x="1004" y="7"/>
                  </a:lnTo>
                  <a:lnTo>
                    <a:pt x="1030" y="56"/>
                  </a:lnTo>
                  <a:lnTo>
                    <a:pt x="1242" y="167"/>
                  </a:lnTo>
                  <a:lnTo>
                    <a:pt x="1240" y="180"/>
                  </a:lnTo>
                  <a:lnTo>
                    <a:pt x="1209" y="218"/>
                  </a:lnTo>
                  <a:lnTo>
                    <a:pt x="1190" y="248"/>
                  </a:lnTo>
                  <a:lnTo>
                    <a:pt x="1154" y="285"/>
                  </a:lnTo>
                  <a:lnTo>
                    <a:pt x="1129" y="304"/>
                  </a:lnTo>
                  <a:lnTo>
                    <a:pt x="1104" y="323"/>
                  </a:lnTo>
                  <a:lnTo>
                    <a:pt x="1067" y="346"/>
                  </a:lnTo>
                  <a:lnTo>
                    <a:pt x="1033" y="370"/>
                  </a:lnTo>
                  <a:lnTo>
                    <a:pt x="983" y="388"/>
                  </a:lnTo>
                  <a:lnTo>
                    <a:pt x="944" y="402"/>
                  </a:lnTo>
                  <a:lnTo>
                    <a:pt x="897" y="415"/>
                  </a:lnTo>
                  <a:lnTo>
                    <a:pt x="846" y="429"/>
                  </a:lnTo>
                  <a:lnTo>
                    <a:pt x="805" y="434"/>
                  </a:lnTo>
                  <a:lnTo>
                    <a:pt x="745" y="441"/>
                  </a:lnTo>
                  <a:lnTo>
                    <a:pt x="687" y="443"/>
                  </a:lnTo>
                  <a:lnTo>
                    <a:pt x="630" y="448"/>
                  </a:lnTo>
                  <a:lnTo>
                    <a:pt x="569" y="448"/>
                  </a:lnTo>
                  <a:lnTo>
                    <a:pt x="495" y="448"/>
                  </a:lnTo>
                  <a:lnTo>
                    <a:pt x="427" y="448"/>
                  </a:lnTo>
                  <a:lnTo>
                    <a:pt x="355" y="442"/>
                  </a:lnTo>
                  <a:lnTo>
                    <a:pt x="307" y="439"/>
                  </a:lnTo>
                  <a:lnTo>
                    <a:pt x="259" y="430"/>
                  </a:lnTo>
                  <a:lnTo>
                    <a:pt x="218" y="421"/>
                  </a:lnTo>
                  <a:lnTo>
                    <a:pt x="173" y="412"/>
                  </a:lnTo>
                  <a:lnTo>
                    <a:pt x="134" y="401"/>
                  </a:lnTo>
                  <a:lnTo>
                    <a:pt x="0" y="356"/>
                  </a:lnTo>
                </a:path>
              </a:pathLst>
            </a:custGeom>
            <a:grpFill/>
            <a:ln w="12700" cap="rnd" cmpd="sng">
              <a:solidFill>
                <a:srgbClr val="772655"/>
              </a:solidFill>
              <a:prstDash val="solid"/>
              <a:round/>
              <a:headEnd type="none" w="med" len="med"/>
              <a:tailEnd type="none" w="med" len="med"/>
            </a:ln>
            <a:effectLst/>
          </p:spPr>
          <p:txBody>
            <a:bodyPr/>
            <a:lstStyle/>
            <a:p>
              <a:pPr>
                <a:defRPr/>
              </a:pPr>
              <a:endParaRPr lang="en-AU"/>
            </a:p>
          </p:txBody>
        </p:sp>
        <p:sp>
          <p:nvSpPr>
            <p:cNvPr id="16" name="Freeform 14"/>
            <p:cNvSpPr>
              <a:spLocks/>
            </p:cNvSpPr>
            <p:nvPr/>
          </p:nvSpPr>
          <p:spPr bwMode="auto">
            <a:xfrm>
              <a:off x="1258" y="2643"/>
              <a:ext cx="1718" cy="526"/>
            </a:xfrm>
            <a:custGeom>
              <a:avLst/>
              <a:gdLst/>
              <a:ahLst/>
              <a:cxnLst>
                <a:cxn ang="0">
                  <a:pos x="112" y="387"/>
                </a:cxn>
                <a:cxn ang="0">
                  <a:pos x="207" y="421"/>
                </a:cxn>
                <a:cxn ang="0">
                  <a:pos x="304" y="451"/>
                </a:cxn>
                <a:cxn ang="0">
                  <a:pos x="411" y="477"/>
                </a:cxn>
                <a:cxn ang="0">
                  <a:pos x="506" y="498"/>
                </a:cxn>
                <a:cxn ang="0">
                  <a:pos x="626" y="511"/>
                </a:cxn>
                <a:cxn ang="0">
                  <a:pos x="784" y="523"/>
                </a:cxn>
                <a:cxn ang="0">
                  <a:pos x="911" y="525"/>
                </a:cxn>
                <a:cxn ang="0">
                  <a:pos x="1044" y="520"/>
                </a:cxn>
                <a:cxn ang="0">
                  <a:pos x="1162" y="508"/>
                </a:cxn>
                <a:cxn ang="0">
                  <a:pos x="1263" y="485"/>
                </a:cxn>
                <a:cxn ang="0">
                  <a:pos x="1346" y="454"/>
                </a:cxn>
                <a:cxn ang="0">
                  <a:pos x="1420" y="412"/>
                </a:cxn>
                <a:cxn ang="0">
                  <a:pos x="1460" y="358"/>
                </a:cxn>
                <a:cxn ang="0">
                  <a:pos x="1488" y="304"/>
                </a:cxn>
                <a:cxn ang="0">
                  <a:pos x="1717" y="393"/>
                </a:cxn>
                <a:cxn ang="0">
                  <a:pos x="1656" y="328"/>
                </a:cxn>
                <a:cxn ang="0">
                  <a:pos x="1607" y="263"/>
                </a:cxn>
                <a:cxn ang="0">
                  <a:pos x="1566" y="200"/>
                </a:cxn>
                <a:cxn ang="0">
                  <a:pos x="1532" y="133"/>
                </a:cxn>
                <a:cxn ang="0">
                  <a:pos x="1500" y="56"/>
                </a:cxn>
                <a:cxn ang="0">
                  <a:pos x="1483" y="0"/>
                </a:cxn>
                <a:cxn ang="0">
                  <a:pos x="1421" y="25"/>
                </a:cxn>
                <a:cxn ang="0">
                  <a:pos x="1348" y="40"/>
                </a:cxn>
                <a:cxn ang="0">
                  <a:pos x="1297" y="43"/>
                </a:cxn>
                <a:cxn ang="0">
                  <a:pos x="1217" y="40"/>
                </a:cxn>
                <a:cxn ang="0">
                  <a:pos x="1136" y="30"/>
                </a:cxn>
                <a:cxn ang="0">
                  <a:pos x="1020" y="7"/>
                </a:cxn>
                <a:cxn ang="0">
                  <a:pos x="1250" y="173"/>
                </a:cxn>
                <a:cxn ang="0">
                  <a:pos x="1200" y="237"/>
                </a:cxn>
                <a:cxn ang="0">
                  <a:pos x="1134" y="290"/>
                </a:cxn>
                <a:cxn ang="0">
                  <a:pos x="1075" y="329"/>
                </a:cxn>
                <a:cxn ang="0">
                  <a:pos x="991" y="369"/>
                </a:cxn>
                <a:cxn ang="0">
                  <a:pos x="899" y="393"/>
                </a:cxn>
                <a:cxn ang="0">
                  <a:pos x="808" y="410"/>
                </a:cxn>
                <a:cxn ang="0">
                  <a:pos x="689" y="418"/>
                </a:cxn>
                <a:cxn ang="0">
                  <a:pos x="571" y="422"/>
                </a:cxn>
                <a:cxn ang="0">
                  <a:pos x="428" y="422"/>
                </a:cxn>
                <a:cxn ang="0">
                  <a:pos x="309" y="411"/>
                </a:cxn>
                <a:cxn ang="0">
                  <a:pos x="217" y="395"/>
                </a:cxn>
                <a:cxn ang="0">
                  <a:pos x="137" y="374"/>
                </a:cxn>
              </a:cxnLst>
              <a:rect l="0" t="0" r="r" b="b"/>
              <a:pathLst>
                <a:path w="1718" h="526">
                  <a:moveTo>
                    <a:pt x="0" y="330"/>
                  </a:moveTo>
                  <a:lnTo>
                    <a:pt x="112" y="387"/>
                  </a:lnTo>
                  <a:lnTo>
                    <a:pt x="154" y="403"/>
                  </a:lnTo>
                  <a:lnTo>
                    <a:pt x="207" y="421"/>
                  </a:lnTo>
                  <a:lnTo>
                    <a:pt x="251" y="434"/>
                  </a:lnTo>
                  <a:lnTo>
                    <a:pt x="304" y="451"/>
                  </a:lnTo>
                  <a:lnTo>
                    <a:pt x="352" y="464"/>
                  </a:lnTo>
                  <a:lnTo>
                    <a:pt x="411" y="477"/>
                  </a:lnTo>
                  <a:lnTo>
                    <a:pt x="461" y="486"/>
                  </a:lnTo>
                  <a:lnTo>
                    <a:pt x="506" y="498"/>
                  </a:lnTo>
                  <a:lnTo>
                    <a:pt x="568" y="504"/>
                  </a:lnTo>
                  <a:lnTo>
                    <a:pt x="626" y="511"/>
                  </a:lnTo>
                  <a:lnTo>
                    <a:pt x="692" y="516"/>
                  </a:lnTo>
                  <a:lnTo>
                    <a:pt x="784" y="523"/>
                  </a:lnTo>
                  <a:lnTo>
                    <a:pt x="851" y="525"/>
                  </a:lnTo>
                  <a:lnTo>
                    <a:pt x="911" y="525"/>
                  </a:lnTo>
                  <a:lnTo>
                    <a:pt x="988" y="523"/>
                  </a:lnTo>
                  <a:lnTo>
                    <a:pt x="1044" y="520"/>
                  </a:lnTo>
                  <a:lnTo>
                    <a:pt x="1100" y="514"/>
                  </a:lnTo>
                  <a:lnTo>
                    <a:pt x="1162" y="508"/>
                  </a:lnTo>
                  <a:lnTo>
                    <a:pt x="1215" y="496"/>
                  </a:lnTo>
                  <a:lnTo>
                    <a:pt x="1263" y="485"/>
                  </a:lnTo>
                  <a:lnTo>
                    <a:pt x="1310" y="470"/>
                  </a:lnTo>
                  <a:lnTo>
                    <a:pt x="1346" y="454"/>
                  </a:lnTo>
                  <a:lnTo>
                    <a:pt x="1384" y="434"/>
                  </a:lnTo>
                  <a:lnTo>
                    <a:pt x="1420" y="412"/>
                  </a:lnTo>
                  <a:lnTo>
                    <a:pt x="1445" y="383"/>
                  </a:lnTo>
                  <a:lnTo>
                    <a:pt x="1460" y="358"/>
                  </a:lnTo>
                  <a:lnTo>
                    <a:pt x="1481" y="327"/>
                  </a:lnTo>
                  <a:lnTo>
                    <a:pt x="1488" y="304"/>
                  </a:lnTo>
                  <a:lnTo>
                    <a:pt x="1503" y="271"/>
                  </a:lnTo>
                  <a:lnTo>
                    <a:pt x="1717" y="393"/>
                  </a:lnTo>
                  <a:lnTo>
                    <a:pt x="1684" y="359"/>
                  </a:lnTo>
                  <a:lnTo>
                    <a:pt x="1656" y="328"/>
                  </a:lnTo>
                  <a:lnTo>
                    <a:pt x="1630" y="297"/>
                  </a:lnTo>
                  <a:lnTo>
                    <a:pt x="1607" y="263"/>
                  </a:lnTo>
                  <a:lnTo>
                    <a:pt x="1583" y="230"/>
                  </a:lnTo>
                  <a:lnTo>
                    <a:pt x="1566" y="200"/>
                  </a:lnTo>
                  <a:lnTo>
                    <a:pt x="1547" y="166"/>
                  </a:lnTo>
                  <a:lnTo>
                    <a:pt x="1532" y="133"/>
                  </a:lnTo>
                  <a:lnTo>
                    <a:pt x="1513" y="92"/>
                  </a:lnTo>
                  <a:lnTo>
                    <a:pt x="1500" y="56"/>
                  </a:lnTo>
                  <a:lnTo>
                    <a:pt x="1494" y="32"/>
                  </a:lnTo>
                  <a:lnTo>
                    <a:pt x="1483" y="0"/>
                  </a:lnTo>
                  <a:lnTo>
                    <a:pt x="1454" y="12"/>
                  </a:lnTo>
                  <a:lnTo>
                    <a:pt x="1421" y="25"/>
                  </a:lnTo>
                  <a:lnTo>
                    <a:pt x="1384" y="33"/>
                  </a:lnTo>
                  <a:lnTo>
                    <a:pt x="1348" y="40"/>
                  </a:lnTo>
                  <a:lnTo>
                    <a:pt x="1321" y="42"/>
                  </a:lnTo>
                  <a:lnTo>
                    <a:pt x="1297" y="43"/>
                  </a:lnTo>
                  <a:lnTo>
                    <a:pt x="1259" y="43"/>
                  </a:lnTo>
                  <a:lnTo>
                    <a:pt x="1217" y="40"/>
                  </a:lnTo>
                  <a:lnTo>
                    <a:pt x="1182" y="38"/>
                  </a:lnTo>
                  <a:lnTo>
                    <a:pt x="1136" y="30"/>
                  </a:lnTo>
                  <a:lnTo>
                    <a:pt x="1091" y="24"/>
                  </a:lnTo>
                  <a:lnTo>
                    <a:pt x="1020" y="7"/>
                  </a:lnTo>
                  <a:lnTo>
                    <a:pt x="1269" y="142"/>
                  </a:lnTo>
                  <a:lnTo>
                    <a:pt x="1250" y="173"/>
                  </a:lnTo>
                  <a:lnTo>
                    <a:pt x="1223" y="208"/>
                  </a:lnTo>
                  <a:lnTo>
                    <a:pt x="1200" y="237"/>
                  </a:lnTo>
                  <a:lnTo>
                    <a:pt x="1160" y="272"/>
                  </a:lnTo>
                  <a:lnTo>
                    <a:pt x="1134" y="290"/>
                  </a:lnTo>
                  <a:lnTo>
                    <a:pt x="1109" y="308"/>
                  </a:lnTo>
                  <a:lnTo>
                    <a:pt x="1075" y="329"/>
                  </a:lnTo>
                  <a:lnTo>
                    <a:pt x="1037" y="350"/>
                  </a:lnTo>
                  <a:lnTo>
                    <a:pt x="991" y="369"/>
                  </a:lnTo>
                  <a:lnTo>
                    <a:pt x="947" y="381"/>
                  </a:lnTo>
                  <a:lnTo>
                    <a:pt x="899" y="393"/>
                  </a:lnTo>
                  <a:lnTo>
                    <a:pt x="848" y="406"/>
                  </a:lnTo>
                  <a:lnTo>
                    <a:pt x="808" y="410"/>
                  </a:lnTo>
                  <a:lnTo>
                    <a:pt x="748" y="415"/>
                  </a:lnTo>
                  <a:lnTo>
                    <a:pt x="689" y="418"/>
                  </a:lnTo>
                  <a:lnTo>
                    <a:pt x="636" y="421"/>
                  </a:lnTo>
                  <a:lnTo>
                    <a:pt x="571" y="422"/>
                  </a:lnTo>
                  <a:lnTo>
                    <a:pt x="498" y="422"/>
                  </a:lnTo>
                  <a:lnTo>
                    <a:pt x="428" y="422"/>
                  </a:lnTo>
                  <a:lnTo>
                    <a:pt x="357" y="414"/>
                  </a:lnTo>
                  <a:lnTo>
                    <a:pt x="309" y="411"/>
                  </a:lnTo>
                  <a:lnTo>
                    <a:pt x="260" y="404"/>
                  </a:lnTo>
                  <a:lnTo>
                    <a:pt x="217" y="395"/>
                  </a:lnTo>
                  <a:lnTo>
                    <a:pt x="174" y="387"/>
                  </a:lnTo>
                  <a:lnTo>
                    <a:pt x="137" y="374"/>
                  </a:lnTo>
                  <a:lnTo>
                    <a:pt x="0" y="330"/>
                  </a:lnTo>
                </a:path>
              </a:pathLst>
            </a:custGeom>
            <a:grpFill/>
            <a:ln w="12700" cap="rnd" cmpd="sng">
              <a:solidFill>
                <a:srgbClr val="772655"/>
              </a:solidFill>
              <a:prstDash val="solid"/>
              <a:round/>
              <a:headEnd type="none" w="med" len="med"/>
              <a:tailEnd type="none" w="med" len="med"/>
            </a:ln>
            <a:effectLst/>
          </p:spPr>
          <p:txBody>
            <a:bodyPr/>
            <a:lstStyle/>
            <a:p>
              <a:pPr>
                <a:defRPr/>
              </a:pPr>
              <a:endParaRPr lang="en-AU"/>
            </a:p>
          </p:txBody>
        </p:sp>
      </p:grpSp>
      <p:grpSp>
        <p:nvGrpSpPr>
          <p:cNvPr id="11279" name="Group 15"/>
          <p:cNvGrpSpPr>
            <a:grpSpLocks/>
          </p:cNvGrpSpPr>
          <p:nvPr/>
        </p:nvGrpSpPr>
        <p:grpSpPr bwMode="auto">
          <a:xfrm>
            <a:off x="7334251" y="3979864"/>
            <a:ext cx="828675" cy="1970087"/>
            <a:chOff x="3462" y="2455"/>
            <a:chExt cx="757" cy="1614"/>
          </a:xfrm>
        </p:grpSpPr>
        <p:grpSp>
          <p:nvGrpSpPr>
            <p:cNvPr id="11286" name="Group 16"/>
            <p:cNvGrpSpPr>
              <a:grpSpLocks/>
            </p:cNvGrpSpPr>
            <p:nvPr/>
          </p:nvGrpSpPr>
          <p:grpSpPr bwMode="auto">
            <a:xfrm>
              <a:off x="3462" y="3447"/>
              <a:ext cx="709" cy="622"/>
              <a:chOff x="3462" y="3447"/>
              <a:chExt cx="709" cy="622"/>
            </a:xfrm>
          </p:grpSpPr>
          <p:grpSp>
            <p:nvGrpSpPr>
              <p:cNvPr id="11314" name="Group 17"/>
              <p:cNvGrpSpPr>
                <a:grpSpLocks/>
              </p:cNvGrpSpPr>
              <p:nvPr/>
            </p:nvGrpSpPr>
            <p:grpSpPr bwMode="auto">
              <a:xfrm>
                <a:off x="3462" y="3447"/>
                <a:ext cx="709" cy="622"/>
                <a:chOff x="3462" y="3447"/>
                <a:chExt cx="709" cy="622"/>
              </a:xfrm>
            </p:grpSpPr>
            <p:grpSp>
              <p:nvGrpSpPr>
                <p:cNvPr id="11322" name="Group 18"/>
                <p:cNvGrpSpPr>
                  <a:grpSpLocks/>
                </p:cNvGrpSpPr>
                <p:nvPr/>
              </p:nvGrpSpPr>
              <p:grpSpPr bwMode="auto">
                <a:xfrm>
                  <a:off x="3462" y="3447"/>
                  <a:ext cx="709" cy="622"/>
                  <a:chOff x="3462" y="3447"/>
                  <a:chExt cx="709" cy="622"/>
                </a:xfrm>
              </p:grpSpPr>
              <p:sp>
                <p:nvSpPr>
                  <p:cNvPr id="11330" name="Freeform 19"/>
                  <p:cNvSpPr>
                    <a:spLocks/>
                  </p:cNvSpPr>
                  <p:nvPr/>
                </p:nvSpPr>
                <p:spPr bwMode="auto">
                  <a:xfrm>
                    <a:off x="3462" y="3447"/>
                    <a:ext cx="709" cy="622"/>
                  </a:xfrm>
                  <a:custGeom>
                    <a:avLst/>
                    <a:gdLst>
                      <a:gd name="T0" fmla="*/ 244 w 709"/>
                      <a:gd name="T1" fmla="*/ 56 h 622"/>
                      <a:gd name="T2" fmla="*/ 200 w 709"/>
                      <a:gd name="T3" fmla="*/ 51 h 622"/>
                      <a:gd name="T4" fmla="*/ 137 w 709"/>
                      <a:gd name="T5" fmla="*/ 76 h 622"/>
                      <a:gd name="T6" fmla="*/ 95 w 709"/>
                      <a:gd name="T7" fmla="*/ 102 h 622"/>
                      <a:gd name="T8" fmla="*/ 66 w 709"/>
                      <a:gd name="T9" fmla="*/ 141 h 622"/>
                      <a:gd name="T10" fmla="*/ 63 w 709"/>
                      <a:gd name="T11" fmla="*/ 174 h 622"/>
                      <a:gd name="T12" fmla="*/ 61 w 709"/>
                      <a:gd name="T13" fmla="*/ 222 h 622"/>
                      <a:gd name="T14" fmla="*/ 38 w 709"/>
                      <a:gd name="T15" fmla="*/ 247 h 622"/>
                      <a:gd name="T16" fmla="*/ 31 w 709"/>
                      <a:gd name="T17" fmla="*/ 281 h 622"/>
                      <a:gd name="T18" fmla="*/ 43 w 709"/>
                      <a:gd name="T19" fmla="*/ 314 h 622"/>
                      <a:gd name="T20" fmla="*/ 36 w 709"/>
                      <a:gd name="T21" fmla="*/ 339 h 622"/>
                      <a:gd name="T22" fmla="*/ 17 w 709"/>
                      <a:gd name="T23" fmla="*/ 365 h 622"/>
                      <a:gd name="T24" fmla="*/ 13 w 709"/>
                      <a:gd name="T25" fmla="*/ 400 h 622"/>
                      <a:gd name="T26" fmla="*/ 2 w 709"/>
                      <a:gd name="T27" fmla="*/ 441 h 622"/>
                      <a:gd name="T28" fmla="*/ 6 w 709"/>
                      <a:gd name="T29" fmla="*/ 481 h 622"/>
                      <a:gd name="T30" fmla="*/ 31 w 709"/>
                      <a:gd name="T31" fmla="*/ 499 h 622"/>
                      <a:gd name="T32" fmla="*/ 75 w 709"/>
                      <a:gd name="T33" fmla="*/ 499 h 622"/>
                      <a:gd name="T34" fmla="*/ 95 w 709"/>
                      <a:gd name="T35" fmla="*/ 511 h 622"/>
                      <a:gd name="T36" fmla="*/ 90 w 709"/>
                      <a:gd name="T37" fmla="*/ 544 h 622"/>
                      <a:gd name="T38" fmla="*/ 67 w 709"/>
                      <a:gd name="T39" fmla="*/ 577 h 622"/>
                      <a:gd name="T40" fmla="*/ 63 w 709"/>
                      <a:gd name="T41" fmla="*/ 603 h 622"/>
                      <a:gd name="T42" fmla="*/ 80 w 709"/>
                      <a:gd name="T43" fmla="*/ 621 h 622"/>
                      <a:gd name="T44" fmla="*/ 107 w 709"/>
                      <a:gd name="T45" fmla="*/ 621 h 622"/>
                      <a:gd name="T46" fmla="*/ 144 w 709"/>
                      <a:gd name="T47" fmla="*/ 607 h 622"/>
                      <a:gd name="T48" fmla="*/ 194 w 709"/>
                      <a:gd name="T49" fmla="*/ 594 h 622"/>
                      <a:gd name="T50" fmla="*/ 250 w 709"/>
                      <a:gd name="T51" fmla="*/ 591 h 622"/>
                      <a:gd name="T52" fmla="*/ 291 w 709"/>
                      <a:gd name="T53" fmla="*/ 600 h 622"/>
                      <a:gd name="T54" fmla="*/ 346 w 709"/>
                      <a:gd name="T55" fmla="*/ 607 h 622"/>
                      <a:gd name="T56" fmla="*/ 393 w 709"/>
                      <a:gd name="T57" fmla="*/ 598 h 622"/>
                      <a:gd name="T58" fmla="*/ 452 w 709"/>
                      <a:gd name="T59" fmla="*/ 598 h 622"/>
                      <a:gd name="T60" fmla="*/ 506 w 709"/>
                      <a:gd name="T61" fmla="*/ 604 h 622"/>
                      <a:gd name="T62" fmla="*/ 541 w 709"/>
                      <a:gd name="T63" fmla="*/ 589 h 622"/>
                      <a:gd name="T64" fmla="*/ 581 w 709"/>
                      <a:gd name="T65" fmla="*/ 577 h 622"/>
                      <a:gd name="T66" fmla="*/ 635 w 709"/>
                      <a:gd name="T67" fmla="*/ 578 h 622"/>
                      <a:gd name="T68" fmla="*/ 678 w 709"/>
                      <a:gd name="T69" fmla="*/ 574 h 622"/>
                      <a:gd name="T70" fmla="*/ 708 w 709"/>
                      <a:gd name="T71" fmla="*/ 552 h 622"/>
                      <a:gd name="T72" fmla="*/ 691 w 709"/>
                      <a:gd name="T73" fmla="*/ 457 h 622"/>
                      <a:gd name="T74" fmla="*/ 703 w 709"/>
                      <a:gd name="T75" fmla="*/ 428 h 622"/>
                      <a:gd name="T76" fmla="*/ 686 w 709"/>
                      <a:gd name="T77" fmla="*/ 398 h 622"/>
                      <a:gd name="T78" fmla="*/ 676 w 709"/>
                      <a:gd name="T79" fmla="*/ 369 h 622"/>
                      <a:gd name="T80" fmla="*/ 672 w 709"/>
                      <a:gd name="T81" fmla="*/ 335 h 622"/>
                      <a:gd name="T82" fmla="*/ 673 w 709"/>
                      <a:gd name="T83" fmla="*/ 305 h 622"/>
                      <a:gd name="T84" fmla="*/ 665 w 709"/>
                      <a:gd name="T85" fmla="*/ 277 h 622"/>
                      <a:gd name="T86" fmla="*/ 674 w 709"/>
                      <a:gd name="T87" fmla="*/ 235 h 622"/>
                      <a:gd name="T88" fmla="*/ 673 w 709"/>
                      <a:gd name="T89" fmla="*/ 186 h 622"/>
                      <a:gd name="T90" fmla="*/ 662 w 709"/>
                      <a:gd name="T91" fmla="*/ 142 h 622"/>
                      <a:gd name="T92" fmla="*/ 642 w 709"/>
                      <a:gd name="T93" fmla="*/ 109 h 622"/>
                      <a:gd name="T94" fmla="*/ 574 w 709"/>
                      <a:gd name="T95" fmla="*/ 72 h 622"/>
                      <a:gd name="T96" fmla="*/ 440 w 709"/>
                      <a:gd name="T97" fmla="*/ 45 h 62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09"/>
                      <a:gd name="T148" fmla="*/ 0 h 622"/>
                      <a:gd name="T149" fmla="*/ 709 w 709"/>
                      <a:gd name="T150" fmla="*/ 622 h 62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09" h="622">
                        <a:moveTo>
                          <a:pt x="327" y="0"/>
                        </a:moveTo>
                        <a:lnTo>
                          <a:pt x="244" y="56"/>
                        </a:lnTo>
                        <a:lnTo>
                          <a:pt x="229" y="54"/>
                        </a:lnTo>
                        <a:lnTo>
                          <a:pt x="200" y="51"/>
                        </a:lnTo>
                        <a:lnTo>
                          <a:pt x="171" y="60"/>
                        </a:lnTo>
                        <a:lnTo>
                          <a:pt x="137" y="76"/>
                        </a:lnTo>
                        <a:lnTo>
                          <a:pt x="112" y="90"/>
                        </a:lnTo>
                        <a:lnTo>
                          <a:pt x="95" y="102"/>
                        </a:lnTo>
                        <a:lnTo>
                          <a:pt x="78" y="122"/>
                        </a:lnTo>
                        <a:lnTo>
                          <a:pt x="66" y="141"/>
                        </a:lnTo>
                        <a:lnTo>
                          <a:pt x="61" y="154"/>
                        </a:lnTo>
                        <a:lnTo>
                          <a:pt x="63" y="174"/>
                        </a:lnTo>
                        <a:lnTo>
                          <a:pt x="65" y="203"/>
                        </a:lnTo>
                        <a:lnTo>
                          <a:pt x="61" y="222"/>
                        </a:lnTo>
                        <a:lnTo>
                          <a:pt x="50" y="236"/>
                        </a:lnTo>
                        <a:lnTo>
                          <a:pt x="38" y="247"/>
                        </a:lnTo>
                        <a:lnTo>
                          <a:pt x="28" y="263"/>
                        </a:lnTo>
                        <a:lnTo>
                          <a:pt x="31" y="281"/>
                        </a:lnTo>
                        <a:lnTo>
                          <a:pt x="38" y="302"/>
                        </a:lnTo>
                        <a:lnTo>
                          <a:pt x="43" y="314"/>
                        </a:lnTo>
                        <a:lnTo>
                          <a:pt x="43" y="328"/>
                        </a:lnTo>
                        <a:lnTo>
                          <a:pt x="36" y="339"/>
                        </a:lnTo>
                        <a:lnTo>
                          <a:pt x="21" y="351"/>
                        </a:lnTo>
                        <a:lnTo>
                          <a:pt x="17" y="365"/>
                        </a:lnTo>
                        <a:lnTo>
                          <a:pt x="13" y="379"/>
                        </a:lnTo>
                        <a:lnTo>
                          <a:pt x="13" y="400"/>
                        </a:lnTo>
                        <a:lnTo>
                          <a:pt x="9" y="417"/>
                        </a:lnTo>
                        <a:lnTo>
                          <a:pt x="2" y="441"/>
                        </a:lnTo>
                        <a:lnTo>
                          <a:pt x="0" y="463"/>
                        </a:lnTo>
                        <a:lnTo>
                          <a:pt x="6" y="481"/>
                        </a:lnTo>
                        <a:lnTo>
                          <a:pt x="17" y="492"/>
                        </a:lnTo>
                        <a:lnTo>
                          <a:pt x="31" y="499"/>
                        </a:lnTo>
                        <a:lnTo>
                          <a:pt x="53" y="500"/>
                        </a:lnTo>
                        <a:lnTo>
                          <a:pt x="75" y="499"/>
                        </a:lnTo>
                        <a:lnTo>
                          <a:pt x="88" y="503"/>
                        </a:lnTo>
                        <a:lnTo>
                          <a:pt x="95" y="511"/>
                        </a:lnTo>
                        <a:lnTo>
                          <a:pt x="97" y="522"/>
                        </a:lnTo>
                        <a:lnTo>
                          <a:pt x="90" y="544"/>
                        </a:lnTo>
                        <a:lnTo>
                          <a:pt x="76" y="563"/>
                        </a:lnTo>
                        <a:lnTo>
                          <a:pt x="67" y="577"/>
                        </a:lnTo>
                        <a:lnTo>
                          <a:pt x="61" y="591"/>
                        </a:lnTo>
                        <a:lnTo>
                          <a:pt x="63" y="603"/>
                        </a:lnTo>
                        <a:lnTo>
                          <a:pt x="71" y="616"/>
                        </a:lnTo>
                        <a:lnTo>
                          <a:pt x="80" y="621"/>
                        </a:lnTo>
                        <a:lnTo>
                          <a:pt x="92" y="621"/>
                        </a:lnTo>
                        <a:lnTo>
                          <a:pt x="107" y="621"/>
                        </a:lnTo>
                        <a:lnTo>
                          <a:pt x="124" y="615"/>
                        </a:lnTo>
                        <a:lnTo>
                          <a:pt x="144" y="607"/>
                        </a:lnTo>
                        <a:lnTo>
                          <a:pt x="164" y="599"/>
                        </a:lnTo>
                        <a:lnTo>
                          <a:pt x="194" y="594"/>
                        </a:lnTo>
                        <a:lnTo>
                          <a:pt x="222" y="589"/>
                        </a:lnTo>
                        <a:lnTo>
                          <a:pt x="250" y="591"/>
                        </a:lnTo>
                        <a:lnTo>
                          <a:pt x="272" y="596"/>
                        </a:lnTo>
                        <a:lnTo>
                          <a:pt x="291" y="600"/>
                        </a:lnTo>
                        <a:lnTo>
                          <a:pt x="316" y="605"/>
                        </a:lnTo>
                        <a:lnTo>
                          <a:pt x="346" y="607"/>
                        </a:lnTo>
                        <a:lnTo>
                          <a:pt x="367" y="604"/>
                        </a:lnTo>
                        <a:lnTo>
                          <a:pt x="393" y="598"/>
                        </a:lnTo>
                        <a:lnTo>
                          <a:pt x="425" y="600"/>
                        </a:lnTo>
                        <a:lnTo>
                          <a:pt x="452" y="598"/>
                        </a:lnTo>
                        <a:lnTo>
                          <a:pt x="479" y="604"/>
                        </a:lnTo>
                        <a:lnTo>
                          <a:pt x="506" y="604"/>
                        </a:lnTo>
                        <a:lnTo>
                          <a:pt x="523" y="596"/>
                        </a:lnTo>
                        <a:lnTo>
                          <a:pt x="541" y="589"/>
                        </a:lnTo>
                        <a:lnTo>
                          <a:pt x="557" y="584"/>
                        </a:lnTo>
                        <a:lnTo>
                          <a:pt x="581" y="577"/>
                        </a:lnTo>
                        <a:lnTo>
                          <a:pt x="605" y="577"/>
                        </a:lnTo>
                        <a:lnTo>
                          <a:pt x="635" y="578"/>
                        </a:lnTo>
                        <a:lnTo>
                          <a:pt x="659" y="577"/>
                        </a:lnTo>
                        <a:lnTo>
                          <a:pt x="678" y="574"/>
                        </a:lnTo>
                        <a:lnTo>
                          <a:pt x="695" y="563"/>
                        </a:lnTo>
                        <a:lnTo>
                          <a:pt x="708" y="552"/>
                        </a:lnTo>
                        <a:lnTo>
                          <a:pt x="701" y="508"/>
                        </a:lnTo>
                        <a:lnTo>
                          <a:pt x="691" y="457"/>
                        </a:lnTo>
                        <a:lnTo>
                          <a:pt x="695" y="446"/>
                        </a:lnTo>
                        <a:lnTo>
                          <a:pt x="703" y="428"/>
                        </a:lnTo>
                        <a:lnTo>
                          <a:pt x="695" y="410"/>
                        </a:lnTo>
                        <a:lnTo>
                          <a:pt x="686" y="398"/>
                        </a:lnTo>
                        <a:lnTo>
                          <a:pt x="678" y="384"/>
                        </a:lnTo>
                        <a:lnTo>
                          <a:pt x="676" y="369"/>
                        </a:lnTo>
                        <a:lnTo>
                          <a:pt x="674" y="349"/>
                        </a:lnTo>
                        <a:lnTo>
                          <a:pt x="672" y="335"/>
                        </a:lnTo>
                        <a:lnTo>
                          <a:pt x="671" y="321"/>
                        </a:lnTo>
                        <a:lnTo>
                          <a:pt x="673" y="305"/>
                        </a:lnTo>
                        <a:lnTo>
                          <a:pt x="668" y="291"/>
                        </a:lnTo>
                        <a:lnTo>
                          <a:pt x="665" y="277"/>
                        </a:lnTo>
                        <a:lnTo>
                          <a:pt x="671" y="258"/>
                        </a:lnTo>
                        <a:lnTo>
                          <a:pt x="674" y="235"/>
                        </a:lnTo>
                        <a:lnTo>
                          <a:pt x="676" y="211"/>
                        </a:lnTo>
                        <a:lnTo>
                          <a:pt x="673" y="186"/>
                        </a:lnTo>
                        <a:lnTo>
                          <a:pt x="670" y="162"/>
                        </a:lnTo>
                        <a:lnTo>
                          <a:pt x="662" y="142"/>
                        </a:lnTo>
                        <a:lnTo>
                          <a:pt x="655" y="123"/>
                        </a:lnTo>
                        <a:lnTo>
                          <a:pt x="642" y="109"/>
                        </a:lnTo>
                        <a:lnTo>
                          <a:pt x="612" y="89"/>
                        </a:lnTo>
                        <a:lnTo>
                          <a:pt x="574" y="72"/>
                        </a:lnTo>
                        <a:lnTo>
                          <a:pt x="536" y="57"/>
                        </a:lnTo>
                        <a:lnTo>
                          <a:pt x="440" y="45"/>
                        </a:lnTo>
                        <a:lnTo>
                          <a:pt x="327" y="0"/>
                        </a:lnTo>
                      </a:path>
                    </a:pathLst>
                  </a:custGeom>
                  <a:solidFill>
                    <a:srgbClr val="C060FF"/>
                  </a:solidFill>
                  <a:ln w="12700" cap="rnd" cmpd="sng">
                    <a:solidFill>
                      <a:srgbClr val="000000"/>
                    </a:solidFill>
                    <a:prstDash val="solid"/>
                    <a:round/>
                    <a:headEnd type="none" w="med" len="med"/>
                    <a:tailEnd type="none" w="med" len="med"/>
                  </a:ln>
                </p:spPr>
                <p:txBody>
                  <a:bodyPr/>
                  <a:lstStyle/>
                  <a:p>
                    <a:endParaRPr lang="en-AU"/>
                  </a:p>
                </p:txBody>
              </p:sp>
              <p:grpSp>
                <p:nvGrpSpPr>
                  <p:cNvPr id="11331" name="Group 20"/>
                  <p:cNvGrpSpPr>
                    <a:grpSpLocks/>
                  </p:cNvGrpSpPr>
                  <p:nvPr/>
                </p:nvGrpSpPr>
                <p:grpSpPr bwMode="auto">
                  <a:xfrm>
                    <a:off x="3549" y="3501"/>
                    <a:ext cx="496" cy="458"/>
                    <a:chOff x="3549" y="3501"/>
                    <a:chExt cx="496" cy="458"/>
                  </a:xfrm>
                </p:grpSpPr>
                <p:sp>
                  <p:nvSpPr>
                    <p:cNvPr id="11332" name="Freeform 21"/>
                    <p:cNvSpPr>
                      <a:spLocks/>
                    </p:cNvSpPr>
                    <p:nvPr/>
                  </p:nvSpPr>
                  <p:spPr bwMode="auto">
                    <a:xfrm>
                      <a:off x="4008" y="3732"/>
                      <a:ext cx="27" cy="65"/>
                    </a:xfrm>
                    <a:custGeom>
                      <a:avLst/>
                      <a:gdLst>
                        <a:gd name="T0" fmla="*/ 10 w 27"/>
                        <a:gd name="T1" fmla="*/ 0 h 65"/>
                        <a:gd name="T2" fmla="*/ 0 w 27"/>
                        <a:gd name="T3" fmla="*/ 22 h 65"/>
                        <a:gd name="T4" fmla="*/ 5 w 27"/>
                        <a:gd name="T5" fmla="*/ 45 h 65"/>
                        <a:gd name="T6" fmla="*/ 26 w 27"/>
                        <a:gd name="T7" fmla="*/ 64 h 65"/>
                        <a:gd name="T8" fmla="*/ 0 60000 65536"/>
                        <a:gd name="T9" fmla="*/ 0 60000 65536"/>
                        <a:gd name="T10" fmla="*/ 0 60000 65536"/>
                        <a:gd name="T11" fmla="*/ 0 60000 65536"/>
                        <a:gd name="T12" fmla="*/ 0 w 27"/>
                        <a:gd name="T13" fmla="*/ 0 h 65"/>
                        <a:gd name="T14" fmla="*/ 27 w 27"/>
                        <a:gd name="T15" fmla="*/ 65 h 65"/>
                      </a:gdLst>
                      <a:ahLst/>
                      <a:cxnLst>
                        <a:cxn ang="T8">
                          <a:pos x="T0" y="T1"/>
                        </a:cxn>
                        <a:cxn ang="T9">
                          <a:pos x="T2" y="T3"/>
                        </a:cxn>
                        <a:cxn ang="T10">
                          <a:pos x="T4" y="T5"/>
                        </a:cxn>
                        <a:cxn ang="T11">
                          <a:pos x="T6" y="T7"/>
                        </a:cxn>
                      </a:cxnLst>
                      <a:rect l="T12" t="T13" r="T14" b="T15"/>
                      <a:pathLst>
                        <a:path w="27" h="65">
                          <a:moveTo>
                            <a:pt x="10" y="0"/>
                          </a:moveTo>
                          <a:lnTo>
                            <a:pt x="0" y="22"/>
                          </a:lnTo>
                          <a:lnTo>
                            <a:pt x="5" y="45"/>
                          </a:lnTo>
                          <a:lnTo>
                            <a:pt x="26" y="64"/>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333" name="Freeform 22"/>
                    <p:cNvSpPr>
                      <a:spLocks/>
                    </p:cNvSpPr>
                    <p:nvPr/>
                  </p:nvSpPr>
                  <p:spPr bwMode="auto">
                    <a:xfrm>
                      <a:off x="4028" y="3814"/>
                      <a:ext cx="17" cy="145"/>
                    </a:xfrm>
                    <a:custGeom>
                      <a:avLst/>
                      <a:gdLst>
                        <a:gd name="T0" fmla="*/ 12 w 17"/>
                        <a:gd name="T1" fmla="*/ 144 h 145"/>
                        <a:gd name="T2" fmla="*/ 10 w 17"/>
                        <a:gd name="T3" fmla="*/ 130 h 145"/>
                        <a:gd name="T4" fmla="*/ 11 w 17"/>
                        <a:gd name="T5" fmla="*/ 117 h 145"/>
                        <a:gd name="T6" fmla="*/ 15 w 17"/>
                        <a:gd name="T7" fmla="*/ 102 h 145"/>
                        <a:gd name="T8" fmla="*/ 12 w 17"/>
                        <a:gd name="T9" fmla="*/ 86 h 145"/>
                        <a:gd name="T10" fmla="*/ 3 w 17"/>
                        <a:gd name="T11" fmla="*/ 74 h 145"/>
                        <a:gd name="T12" fmla="*/ 0 w 17"/>
                        <a:gd name="T13" fmla="*/ 63 h 145"/>
                        <a:gd name="T14" fmla="*/ 2 w 17"/>
                        <a:gd name="T15" fmla="*/ 49 h 145"/>
                        <a:gd name="T16" fmla="*/ 12 w 17"/>
                        <a:gd name="T17" fmla="*/ 38 h 145"/>
                        <a:gd name="T18" fmla="*/ 16 w 17"/>
                        <a:gd name="T19" fmla="*/ 25 h 145"/>
                        <a:gd name="T20" fmla="*/ 10 w 17"/>
                        <a:gd name="T21" fmla="*/ 13 h 145"/>
                        <a:gd name="T22" fmla="*/ 6 w 17"/>
                        <a:gd name="T23" fmla="*/ 0 h 1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45"/>
                        <a:gd name="T38" fmla="*/ 17 w 17"/>
                        <a:gd name="T39" fmla="*/ 145 h 1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45">
                          <a:moveTo>
                            <a:pt x="12" y="144"/>
                          </a:moveTo>
                          <a:lnTo>
                            <a:pt x="10" y="130"/>
                          </a:lnTo>
                          <a:lnTo>
                            <a:pt x="11" y="117"/>
                          </a:lnTo>
                          <a:lnTo>
                            <a:pt x="15" y="102"/>
                          </a:lnTo>
                          <a:lnTo>
                            <a:pt x="12" y="86"/>
                          </a:lnTo>
                          <a:lnTo>
                            <a:pt x="3" y="74"/>
                          </a:lnTo>
                          <a:lnTo>
                            <a:pt x="0" y="63"/>
                          </a:lnTo>
                          <a:lnTo>
                            <a:pt x="2" y="49"/>
                          </a:lnTo>
                          <a:lnTo>
                            <a:pt x="12" y="38"/>
                          </a:lnTo>
                          <a:lnTo>
                            <a:pt x="16" y="25"/>
                          </a:lnTo>
                          <a:lnTo>
                            <a:pt x="10" y="13"/>
                          </a:lnTo>
                          <a:lnTo>
                            <a:pt x="6"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334" name="Freeform 23"/>
                    <p:cNvSpPr>
                      <a:spLocks/>
                    </p:cNvSpPr>
                    <p:nvPr/>
                  </p:nvSpPr>
                  <p:spPr bwMode="auto">
                    <a:xfrm>
                      <a:off x="3643" y="3501"/>
                      <a:ext cx="169" cy="245"/>
                    </a:xfrm>
                    <a:custGeom>
                      <a:avLst/>
                      <a:gdLst>
                        <a:gd name="T0" fmla="*/ 36 w 169"/>
                        <a:gd name="T1" fmla="*/ 0 h 245"/>
                        <a:gd name="T2" fmla="*/ 36 w 169"/>
                        <a:gd name="T3" fmla="*/ 14 h 245"/>
                        <a:gd name="T4" fmla="*/ 32 w 169"/>
                        <a:gd name="T5" fmla="*/ 27 h 245"/>
                        <a:gd name="T6" fmla="*/ 26 w 169"/>
                        <a:gd name="T7" fmla="*/ 43 h 245"/>
                        <a:gd name="T8" fmla="*/ 24 w 169"/>
                        <a:gd name="T9" fmla="*/ 56 h 245"/>
                        <a:gd name="T10" fmla="*/ 22 w 169"/>
                        <a:gd name="T11" fmla="*/ 74 h 245"/>
                        <a:gd name="T12" fmla="*/ 20 w 169"/>
                        <a:gd name="T13" fmla="*/ 89 h 245"/>
                        <a:gd name="T14" fmla="*/ 13 w 169"/>
                        <a:gd name="T15" fmla="*/ 102 h 245"/>
                        <a:gd name="T16" fmla="*/ 0 w 169"/>
                        <a:gd name="T17" fmla="*/ 110 h 245"/>
                        <a:gd name="T18" fmla="*/ 15 w 169"/>
                        <a:gd name="T19" fmla="*/ 116 h 245"/>
                        <a:gd name="T20" fmla="*/ 36 w 169"/>
                        <a:gd name="T21" fmla="*/ 121 h 245"/>
                        <a:gd name="T22" fmla="*/ 52 w 169"/>
                        <a:gd name="T23" fmla="*/ 127 h 245"/>
                        <a:gd name="T24" fmla="*/ 38 w 169"/>
                        <a:gd name="T25" fmla="*/ 141 h 245"/>
                        <a:gd name="T26" fmla="*/ 28 w 169"/>
                        <a:gd name="T27" fmla="*/ 154 h 245"/>
                        <a:gd name="T28" fmla="*/ 52 w 169"/>
                        <a:gd name="T29" fmla="*/ 160 h 245"/>
                        <a:gd name="T30" fmla="*/ 79 w 169"/>
                        <a:gd name="T31" fmla="*/ 174 h 245"/>
                        <a:gd name="T32" fmla="*/ 107 w 169"/>
                        <a:gd name="T33" fmla="*/ 196 h 245"/>
                        <a:gd name="T34" fmla="*/ 133 w 169"/>
                        <a:gd name="T35" fmla="*/ 209 h 245"/>
                        <a:gd name="T36" fmla="*/ 168 w 169"/>
                        <a:gd name="T37" fmla="*/ 244 h 2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9"/>
                        <a:gd name="T58" fmla="*/ 0 h 245"/>
                        <a:gd name="T59" fmla="*/ 169 w 169"/>
                        <a:gd name="T60" fmla="*/ 245 h 24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9" h="245">
                          <a:moveTo>
                            <a:pt x="36" y="0"/>
                          </a:moveTo>
                          <a:lnTo>
                            <a:pt x="36" y="14"/>
                          </a:lnTo>
                          <a:lnTo>
                            <a:pt x="32" y="27"/>
                          </a:lnTo>
                          <a:lnTo>
                            <a:pt x="26" y="43"/>
                          </a:lnTo>
                          <a:lnTo>
                            <a:pt x="24" y="56"/>
                          </a:lnTo>
                          <a:lnTo>
                            <a:pt x="22" y="74"/>
                          </a:lnTo>
                          <a:lnTo>
                            <a:pt x="20" y="89"/>
                          </a:lnTo>
                          <a:lnTo>
                            <a:pt x="13" y="102"/>
                          </a:lnTo>
                          <a:lnTo>
                            <a:pt x="0" y="110"/>
                          </a:lnTo>
                          <a:lnTo>
                            <a:pt x="15" y="116"/>
                          </a:lnTo>
                          <a:lnTo>
                            <a:pt x="36" y="121"/>
                          </a:lnTo>
                          <a:lnTo>
                            <a:pt x="52" y="127"/>
                          </a:lnTo>
                          <a:lnTo>
                            <a:pt x="38" y="141"/>
                          </a:lnTo>
                          <a:lnTo>
                            <a:pt x="28" y="154"/>
                          </a:lnTo>
                          <a:lnTo>
                            <a:pt x="52" y="160"/>
                          </a:lnTo>
                          <a:lnTo>
                            <a:pt x="79" y="174"/>
                          </a:lnTo>
                          <a:lnTo>
                            <a:pt x="107" y="196"/>
                          </a:lnTo>
                          <a:lnTo>
                            <a:pt x="133" y="209"/>
                          </a:lnTo>
                          <a:lnTo>
                            <a:pt x="168" y="244"/>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335" name="Freeform 24"/>
                    <p:cNvSpPr>
                      <a:spLocks/>
                    </p:cNvSpPr>
                    <p:nvPr/>
                  </p:nvSpPr>
                  <p:spPr bwMode="auto">
                    <a:xfrm>
                      <a:off x="3876" y="3507"/>
                      <a:ext cx="165" cy="236"/>
                    </a:xfrm>
                    <a:custGeom>
                      <a:avLst/>
                      <a:gdLst>
                        <a:gd name="T0" fmla="*/ 133 w 165"/>
                        <a:gd name="T1" fmla="*/ 0 h 236"/>
                        <a:gd name="T2" fmla="*/ 133 w 165"/>
                        <a:gd name="T3" fmla="*/ 15 h 236"/>
                        <a:gd name="T4" fmla="*/ 138 w 165"/>
                        <a:gd name="T5" fmla="*/ 37 h 236"/>
                        <a:gd name="T6" fmla="*/ 151 w 165"/>
                        <a:gd name="T7" fmla="*/ 58 h 236"/>
                        <a:gd name="T8" fmla="*/ 164 w 165"/>
                        <a:gd name="T9" fmla="*/ 73 h 236"/>
                        <a:gd name="T10" fmla="*/ 150 w 165"/>
                        <a:gd name="T11" fmla="*/ 77 h 236"/>
                        <a:gd name="T12" fmla="*/ 130 w 165"/>
                        <a:gd name="T13" fmla="*/ 85 h 236"/>
                        <a:gd name="T14" fmla="*/ 112 w 165"/>
                        <a:gd name="T15" fmla="*/ 91 h 236"/>
                        <a:gd name="T16" fmla="*/ 136 w 165"/>
                        <a:gd name="T17" fmla="*/ 107 h 236"/>
                        <a:gd name="T18" fmla="*/ 112 w 165"/>
                        <a:gd name="T19" fmla="*/ 115 h 236"/>
                        <a:gd name="T20" fmla="*/ 80 w 165"/>
                        <a:gd name="T21" fmla="*/ 137 h 236"/>
                        <a:gd name="T22" fmla="*/ 64 w 165"/>
                        <a:gd name="T23" fmla="*/ 162 h 236"/>
                        <a:gd name="T24" fmla="*/ 35 w 165"/>
                        <a:gd name="T25" fmla="*/ 189 h 236"/>
                        <a:gd name="T26" fmla="*/ 14 w 165"/>
                        <a:gd name="T27" fmla="*/ 216 h 236"/>
                        <a:gd name="T28" fmla="*/ 0 w 165"/>
                        <a:gd name="T29" fmla="*/ 235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5"/>
                        <a:gd name="T46" fmla="*/ 0 h 236"/>
                        <a:gd name="T47" fmla="*/ 165 w 165"/>
                        <a:gd name="T48" fmla="*/ 236 h 2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5" h="236">
                          <a:moveTo>
                            <a:pt x="133" y="0"/>
                          </a:moveTo>
                          <a:lnTo>
                            <a:pt x="133" y="15"/>
                          </a:lnTo>
                          <a:lnTo>
                            <a:pt x="138" y="37"/>
                          </a:lnTo>
                          <a:lnTo>
                            <a:pt x="151" y="58"/>
                          </a:lnTo>
                          <a:lnTo>
                            <a:pt x="164" y="73"/>
                          </a:lnTo>
                          <a:lnTo>
                            <a:pt x="150" y="77"/>
                          </a:lnTo>
                          <a:lnTo>
                            <a:pt x="130" y="85"/>
                          </a:lnTo>
                          <a:lnTo>
                            <a:pt x="112" y="91"/>
                          </a:lnTo>
                          <a:lnTo>
                            <a:pt x="136" y="107"/>
                          </a:lnTo>
                          <a:lnTo>
                            <a:pt x="112" y="115"/>
                          </a:lnTo>
                          <a:lnTo>
                            <a:pt x="80" y="137"/>
                          </a:lnTo>
                          <a:lnTo>
                            <a:pt x="64" y="162"/>
                          </a:lnTo>
                          <a:lnTo>
                            <a:pt x="35" y="189"/>
                          </a:lnTo>
                          <a:lnTo>
                            <a:pt x="14" y="216"/>
                          </a:lnTo>
                          <a:lnTo>
                            <a:pt x="0" y="235"/>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336" name="Freeform 25"/>
                    <p:cNvSpPr>
                      <a:spLocks/>
                    </p:cNvSpPr>
                    <p:nvPr/>
                  </p:nvSpPr>
                  <p:spPr bwMode="auto">
                    <a:xfrm>
                      <a:off x="3549" y="3926"/>
                      <a:ext cx="82" cy="19"/>
                    </a:xfrm>
                    <a:custGeom>
                      <a:avLst/>
                      <a:gdLst>
                        <a:gd name="T0" fmla="*/ 81 w 82"/>
                        <a:gd name="T1" fmla="*/ 4 h 19"/>
                        <a:gd name="T2" fmla="*/ 65 w 82"/>
                        <a:gd name="T3" fmla="*/ 1 h 19"/>
                        <a:gd name="T4" fmla="*/ 51 w 82"/>
                        <a:gd name="T5" fmla="*/ 0 h 19"/>
                        <a:gd name="T6" fmla="*/ 35 w 82"/>
                        <a:gd name="T7" fmla="*/ 2 h 19"/>
                        <a:gd name="T8" fmla="*/ 23 w 82"/>
                        <a:gd name="T9" fmla="*/ 6 h 19"/>
                        <a:gd name="T10" fmla="*/ 8 w 82"/>
                        <a:gd name="T11" fmla="*/ 13 h 19"/>
                        <a:gd name="T12" fmla="*/ 0 w 82"/>
                        <a:gd name="T13" fmla="*/ 18 h 19"/>
                        <a:gd name="T14" fmla="*/ 0 60000 65536"/>
                        <a:gd name="T15" fmla="*/ 0 60000 65536"/>
                        <a:gd name="T16" fmla="*/ 0 60000 65536"/>
                        <a:gd name="T17" fmla="*/ 0 60000 65536"/>
                        <a:gd name="T18" fmla="*/ 0 60000 65536"/>
                        <a:gd name="T19" fmla="*/ 0 60000 65536"/>
                        <a:gd name="T20" fmla="*/ 0 60000 65536"/>
                        <a:gd name="T21" fmla="*/ 0 w 82"/>
                        <a:gd name="T22" fmla="*/ 0 h 19"/>
                        <a:gd name="T23" fmla="*/ 82 w 82"/>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2" h="19">
                          <a:moveTo>
                            <a:pt x="81" y="4"/>
                          </a:moveTo>
                          <a:lnTo>
                            <a:pt x="65" y="1"/>
                          </a:lnTo>
                          <a:lnTo>
                            <a:pt x="51" y="0"/>
                          </a:lnTo>
                          <a:lnTo>
                            <a:pt x="35" y="2"/>
                          </a:lnTo>
                          <a:lnTo>
                            <a:pt x="23" y="6"/>
                          </a:lnTo>
                          <a:lnTo>
                            <a:pt x="8" y="13"/>
                          </a:lnTo>
                          <a:lnTo>
                            <a:pt x="0" y="18"/>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337" name="Freeform 26"/>
                    <p:cNvSpPr>
                      <a:spLocks/>
                    </p:cNvSpPr>
                    <p:nvPr/>
                  </p:nvSpPr>
                  <p:spPr bwMode="auto">
                    <a:xfrm>
                      <a:off x="3584" y="3729"/>
                      <a:ext cx="53" cy="45"/>
                    </a:xfrm>
                    <a:custGeom>
                      <a:avLst/>
                      <a:gdLst>
                        <a:gd name="T0" fmla="*/ 52 w 53"/>
                        <a:gd name="T1" fmla="*/ 44 h 45"/>
                        <a:gd name="T2" fmla="*/ 41 w 53"/>
                        <a:gd name="T3" fmla="*/ 43 h 45"/>
                        <a:gd name="T4" fmla="*/ 27 w 53"/>
                        <a:gd name="T5" fmla="*/ 38 h 45"/>
                        <a:gd name="T6" fmla="*/ 17 w 53"/>
                        <a:gd name="T7" fmla="*/ 31 h 45"/>
                        <a:gd name="T8" fmla="*/ 9 w 53"/>
                        <a:gd name="T9" fmla="*/ 22 h 45"/>
                        <a:gd name="T10" fmla="*/ 3 w 53"/>
                        <a:gd name="T11" fmla="*/ 9 h 45"/>
                        <a:gd name="T12" fmla="*/ 0 w 53"/>
                        <a:gd name="T13" fmla="*/ 0 h 45"/>
                        <a:gd name="T14" fmla="*/ 0 60000 65536"/>
                        <a:gd name="T15" fmla="*/ 0 60000 65536"/>
                        <a:gd name="T16" fmla="*/ 0 60000 65536"/>
                        <a:gd name="T17" fmla="*/ 0 60000 65536"/>
                        <a:gd name="T18" fmla="*/ 0 60000 65536"/>
                        <a:gd name="T19" fmla="*/ 0 60000 65536"/>
                        <a:gd name="T20" fmla="*/ 0 60000 65536"/>
                        <a:gd name="T21" fmla="*/ 0 w 53"/>
                        <a:gd name="T22" fmla="*/ 0 h 45"/>
                        <a:gd name="T23" fmla="*/ 53 w 53"/>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5">
                          <a:moveTo>
                            <a:pt x="52" y="44"/>
                          </a:moveTo>
                          <a:lnTo>
                            <a:pt x="41" y="43"/>
                          </a:lnTo>
                          <a:lnTo>
                            <a:pt x="27" y="38"/>
                          </a:lnTo>
                          <a:lnTo>
                            <a:pt x="17" y="31"/>
                          </a:lnTo>
                          <a:lnTo>
                            <a:pt x="9" y="22"/>
                          </a:lnTo>
                          <a:lnTo>
                            <a:pt x="3" y="9"/>
                          </a:ln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338" name="Freeform 27"/>
                    <p:cNvSpPr>
                      <a:spLocks/>
                    </p:cNvSpPr>
                    <p:nvPr/>
                  </p:nvSpPr>
                  <p:spPr bwMode="auto">
                    <a:xfrm>
                      <a:off x="3622" y="3774"/>
                      <a:ext cx="16" cy="130"/>
                    </a:xfrm>
                    <a:custGeom>
                      <a:avLst/>
                      <a:gdLst>
                        <a:gd name="T0" fmla="*/ 14 w 16"/>
                        <a:gd name="T1" fmla="*/ 0 h 130"/>
                        <a:gd name="T2" fmla="*/ 13 w 16"/>
                        <a:gd name="T3" fmla="*/ 9 h 130"/>
                        <a:gd name="T4" fmla="*/ 13 w 16"/>
                        <a:gd name="T5" fmla="*/ 15 h 130"/>
                        <a:gd name="T6" fmla="*/ 13 w 16"/>
                        <a:gd name="T7" fmla="*/ 24 h 130"/>
                        <a:gd name="T8" fmla="*/ 15 w 16"/>
                        <a:gd name="T9" fmla="*/ 32 h 130"/>
                        <a:gd name="T10" fmla="*/ 13 w 16"/>
                        <a:gd name="T11" fmla="*/ 41 h 130"/>
                        <a:gd name="T12" fmla="*/ 10 w 16"/>
                        <a:gd name="T13" fmla="*/ 50 h 130"/>
                        <a:gd name="T14" fmla="*/ 8 w 16"/>
                        <a:gd name="T15" fmla="*/ 57 h 130"/>
                        <a:gd name="T16" fmla="*/ 7 w 16"/>
                        <a:gd name="T17" fmla="*/ 66 h 130"/>
                        <a:gd name="T18" fmla="*/ 7 w 16"/>
                        <a:gd name="T19" fmla="*/ 74 h 130"/>
                        <a:gd name="T20" fmla="*/ 3 w 16"/>
                        <a:gd name="T21" fmla="*/ 84 h 130"/>
                        <a:gd name="T22" fmla="*/ 0 w 16"/>
                        <a:gd name="T23" fmla="*/ 91 h 130"/>
                        <a:gd name="T24" fmla="*/ 1 w 16"/>
                        <a:gd name="T25" fmla="*/ 100 h 130"/>
                        <a:gd name="T26" fmla="*/ 5 w 16"/>
                        <a:gd name="T27" fmla="*/ 109 h 130"/>
                        <a:gd name="T28" fmla="*/ 10 w 16"/>
                        <a:gd name="T29" fmla="*/ 118 h 130"/>
                        <a:gd name="T30" fmla="*/ 12 w 16"/>
                        <a:gd name="T31" fmla="*/ 129 h 13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
                        <a:gd name="T49" fmla="*/ 0 h 130"/>
                        <a:gd name="T50" fmla="*/ 16 w 16"/>
                        <a:gd name="T51" fmla="*/ 130 h 13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 h="130">
                          <a:moveTo>
                            <a:pt x="14" y="0"/>
                          </a:moveTo>
                          <a:lnTo>
                            <a:pt x="13" y="9"/>
                          </a:lnTo>
                          <a:lnTo>
                            <a:pt x="13" y="15"/>
                          </a:lnTo>
                          <a:lnTo>
                            <a:pt x="13" y="24"/>
                          </a:lnTo>
                          <a:lnTo>
                            <a:pt x="15" y="32"/>
                          </a:lnTo>
                          <a:lnTo>
                            <a:pt x="13" y="41"/>
                          </a:lnTo>
                          <a:lnTo>
                            <a:pt x="10" y="50"/>
                          </a:lnTo>
                          <a:lnTo>
                            <a:pt x="8" y="57"/>
                          </a:lnTo>
                          <a:lnTo>
                            <a:pt x="7" y="66"/>
                          </a:lnTo>
                          <a:lnTo>
                            <a:pt x="7" y="74"/>
                          </a:lnTo>
                          <a:lnTo>
                            <a:pt x="3" y="84"/>
                          </a:lnTo>
                          <a:lnTo>
                            <a:pt x="0" y="91"/>
                          </a:lnTo>
                          <a:lnTo>
                            <a:pt x="1" y="100"/>
                          </a:lnTo>
                          <a:lnTo>
                            <a:pt x="5" y="109"/>
                          </a:lnTo>
                          <a:lnTo>
                            <a:pt x="10" y="118"/>
                          </a:lnTo>
                          <a:lnTo>
                            <a:pt x="12" y="129"/>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339" name="Freeform 28"/>
                    <p:cNvSpPr>
                      <a:spLocks/>
                    </p:cNvSpPr>
                    <p:nvPr/>
                  </p:nvSpPr>
                  <p:spPr bwMode="auto">
                    <a:xfrm>
                      <a:off x="3621" y="3726"/>
                      <a:ext cx="15" cy="46"/>
                    </a:xfrm>
                    <a:custGeom>
                      <a:avLst/>
                      <a:gdLst>
                        <a:gd name="T0" fmla="*/ 10 w 15"/>
                        <a:gd name="T1" fmla="*/ 0 h 46"/>
                        <a:gd name="T2" fmla="*/ 4 w 15"/>
                        <a:gd name="T3" fmla="*/ 8 h 46"/>
                        <a:gd name="T4" fmla="*/ 0 w 15"/>
                        <a:gd name="T5" fmla="*/ 17 h 46"/>
                        <a:gd name="T6" fmla="*/ 0 w 15"/>
                        <a:gd name="T7" fmla="*/ 28 h 46"/>
                        <a:gd name="T8" fmla="*/ 5 w 15"/>
                        <a:gd name="T9" fmla="*/ 37 h 46"/>
                        <a:gd name="T10" fmla="*/ 14 w 15"/>
                        <a:gd name="T11" fmla="*/ 45 h 46"/>
                        <a:gd name="T12" fmla="*/ 0 60000 65536"/>
                        <a:gd name="T13" fmla="*/ 0 60000 65536"/>
                        <a:gd name="T14" fmla="*/ 0 60000 65536"/>
                        <a:gd name="T15" fmla="*/ 0 60000 65536"/>
                        <a:gd name="T16" fmla="*/ 0 60000 65536"/>
                        <a:gd name="T17" fmla="*/ 0 60000 65536"/>
                        <a:gd name="T18" fmla="*/ 0 w 15"/>
                        <a:gd name="T19" fmla="*/ 0 h 46"/>
                        <a:gd name="T20" fmla="*/ 15 w 15"/>
                        <a:gd name="T21" fmla="*/ 46 h 46"/>
                      </a:gdLst>
                      <a:ahLst/>
                      <a:cxnLst>
                        <a:cxn ang="T12">
                          <a:pos x="T0" y="T1"/>
                        </a:cxn>
                        <a:cxn ang="T13">
                          <a:pos x="T2" y="T3"/>
                        </a:cxn>
                        <a:cxn ang="T14">
                          <a:pos x="T4" y="T5"/>
                        </a:cxn>
                        <a:cxn ang="T15">
                          <a:pos x="T6" y="T7"/>
                        </a:cxn>
                        <a:cxn ang="T16">
                          <a:pos x="T8" y="T9"/>
                        </a:cxn>
                        <a:cxn ang="T17">
                          <a:pos x="T10" y="T11"/>
                        </a:cxn>
                      </a:cxnLst>
                      <a:rect l="T18" t="T19" r="T20" b="T21"/>
                      <a:pathLst>
                        <a:path w="15" h="46">
                          <a:moveTo>
                            <a:pt x="10" y="0"/>
                          </a:moveTo>
                          <a:lnTo>
                            <a:pt x="4" y="8"/>
                          </a:lnTo>
                          <a:lnTo>
                            <a:pt x="0" y="17"/>
                          </a:lnTo>
                          <a:lnTo>
                            <a:pt x="0" y="28"/>
                          </a:lnTo>
                          <a:lnTo>
                            <a:pt x="5" y="37"/>
                          </a:lnTo>
                          <a:lnTo>
                            <a:pt x="14" y="45"/>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grpSp>
            </p:grpSp>
            <p:grpSp>
              <p:nvGrpSpPr>
                <p:cNvPr id="11323" name="Group 29"/>
                <p:cNvGrpSpPr>
                  <a:grpSpLocks/>
                </p:cNvGrpSpPr>
                <p:nvPr/>
              </p:nvGrpSpPr>
              <p:grpSpPr bwMode="auto">
                <a:xfrm>
                  <a:off x="3684" y="3473"/>
                  <a:ext cx="317" cy="299"/>
                  <a:chOff x="3684" y="3473"/>
                  <a:chExt cx="317" cy="299"/>
                </a:xfrm>
              </p:grpSpPr>
              <p:grpSp>
                <p:nvGrpSpPr>
                  <p:cNvPr id="11324" name="Group 30"/>
                  <p:cNvGrpSpPr>
                    <a:grpSpLocks/>
                  </p:cNvGrpSpPr>
                  <p:nvPr/>
                </p:nvGrpSpPr>
                <p:grpSpPr bwMode="auto">
                  <a:xfrm>
                    <a:off x="3684" y="3473"/>
                    <a:ext cx="317" cy="299"/>
                    <a:chOff x="3684" y="3473"/>
                    <a:chExt cx="317" cy="299"/>
                  </a:xfrm>
                </p:grpSpPr>
                <p:sp>
                  <p:nvSpPr>
                    <p:cNvPr id="11326" name="Freeform 31"/>
                    <p:cNvSpPr>
                      <a:spLocks/>
                    </p:cNvSpPr>
                    <p:nvPr/>
                  </p:nvSpPr>
                  <p:spPr bwMode="auto">
                    <a:xfrm>
                      <a:off x="3684" y="3473"/>
                      <a:ext cx="317" cy="299"/>
                    </a:xfrm>
                    <a:custGeom>
                      <a:avLst/>
                      <a:gdLst>
                        <a:gd name="T0" fmla="*/ 62 w 317"/>
                        <a:gd name="T1" fmla="*/ 22 h 299"/>
                        <a:gd name="T2" fmla="*/ 0 w 317"/>
                        <a:gd name="T3" fmla="*/ 26 h 299"/>
                        <a:gd name="T4" fmla="*/ 19 w 317"/>
                        <a:gd name="T5" fmla="*/ 63 h 299"/>
                        <a:gd name="T6" fmla="*/ 65 w 317"/>
                        <a:gd name="T7" fmla="*/ 105 h 299"/>
                        <a:gd name="T8" fmla="*/ 60 w 317"/>
                        <a:gd name="T9" fmla="*/ 144 h 299"/>
                        <a:gd name="T10" fmla="*/ 151 w 317"/>
                        <a:gd name="T11" fmla="*/ 298 h 299"/>
                        <a:gd name="T12" fmla="*/ 157 w 317"/>
                        <a:gd name="T13" fmla="*/ 298 h 299"/>
                        <a:gd name="T14" fmla="*/ 179 w 317"/>
                        <a:gd name="T15" fmla="*/ 269 h 299"/>
                        <a:gd name="T16" fmla="*/ 206 w 317"/>
                        <a:gd name="T17" fmla="*/ 217 h 299"/>
                        <a:gd name="T18" fmla="*/ 248 w 317"/>
                        <a:gd name="T19" fmla="*/ 154 h 299"/>
                        <a:gd name="T20" fmla="*/ 258 w 317"/>
                        <a:gd name="T21" fmla="*/ 94 h 299"/>
                        <a:gd name="T22" fmla="*/ 316 w 317"/>
                        <a:gd name="T23" fmla="*/ 31 h 299"/>
                        <a:gd name="T24" fmla="*/ 259 w 317"/>
                        <a:gd name="T25" fmla="*/ 0 h 299"/>
                        <a:gd name="T26" fmla="*/ 205 w 317"/>
                        <a:gd name="T27" fmla="*/ 39 h 299"/>
                        <a:gd name="T28" fmla="*/ 154 w 317"/>
                        <a:gd name="T29" fmla="*/ 36 h 299"/>
                        <a:gd name="T30" fmla="*/ 87 w 317"/>
                        <a:gd name="T31" fmla="*/ 17 h 299"/>
                        <a:gd name="T32" fmla="*/ 62 w 317"/>
                        <a:gd name="T33" fmla="*/ 22 h 2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7"/>
                        <a:gd name="T52" fmla="*/ 0 h 299"/>
                        <a:gd name="T53" fmla="*/ 317 w 317"/>
                        <a:gd name="T54" fmla="*/ 299 h 2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7" h="299">
                          <a:moveTo>
                            <a:pt x="62" y="22"/>
                          </a:moveTo>
                          <a:lnTo>
                            <a:pt x="0" y="26"/>
                          </a:lnTo>
                          <a:lnTo>
                            <a:pt x="19" y="63"/>
                          </a:lnTo>
                          <a:lnTo>
                            <a:pt x="65" y="105"/>
                          </a:lnTo>
                          <a:lnTo>
                            <a:pt x="60" y="144"/>
                          </a:lnTo>
                          <a:lnTo>
                            <a:pt x="151" y="298"/>
                          </a:lnTo>
                          <a:lnTo>
                            <a:pt x="157" y="298"/>
                          </a:lnTo>
                          <a:lnTo>
                            <a:pt x="179" y="269"/>
                          </a:lnTo>
                          <a:lnTo>
                            <a:pt x="206" y="217"/>
                          </a:lnTo>
                          <a:lnTo>
                            <a:pt x="248" y="154"/>
                          </a:lnTo>
                          <a:lnTo>
                            <a:pt x="258" y="94"/>
                          </a:lnTo>
                          <a:lnTo>
                            <a:pt x="316" y="31"/>
                          </a:lnTo>
                          <a:lnTo>
                            <a:pt x="259" y="0"/>
                          </a:lnTo>
                          <a:lnTo>
                            <a:pt x="205" y="39"/>
                          </a:lnTo>
                          <a:lnTo>
                            <a:pt x="154" y="36"/>
                          </a:lnTo>
                          <a:lnTo>
                            <a:pt x="87" y="17"/>
                          </a:lnTo>
                          <a:lnTo>
                            <a:pt x="62" y="22"/>
                          </a:lnTo>
                        </a:path>
                      </a:pathLst>
                    </a:custGeom>
                    <a:solidFill>
                      <a:srgbClr val="E0E0E0"/>
                    </a:solidFill>
                    <a:ln w="12700" cap="rnd" cmpd="sng">
                      <a:solidFill>
                        <a:srgbClr val="000000"/>
                      </a:solidFill>
                      <a:prstDash val="solid"/>
                      <a:round/>
                      <a:headEnd type="none" w="med" len="med"/>
                      <a:tailEnd type="none" w="med" len="med"/>
                    </a:ln>
                  </p:spPr>
                  <p:txBody>
                    <a:bodyPr/>
                    <a:lstStyle/>
                    <a:p>
                      <a:endParaRPr lang="en-AU"/>
                    </a:p>
                  </p:txBody>
                </p:sp>
                <p:grpSp>
                  <p:nvGrpSpPr>
                    <p:cNvPr id="11327" name="Group 32"/>
                    <p:cNvGrpSpPr>
                      <a:grpSpLocks/>
                    </p:cNvGrpSpPr>
                    <p:nvPr/>
                  </p:nvGrpSpPr>
                  <p:grpSpPr bwMode="auto">
                    <a:xfrm>
                      <a:off x="3720" y="3545"/>
                      <a:ext cx="232" cy="35"/>
                      <a:chOff x="3720" y="3545"/>
                      <a:chExt cx="232" cy="35"/>
                    </a:xfrm>
                  </p:grpSpPr>
                  <p:sp>
                    <p:nvSpPr>
                      <p:cNvPr id="11328" name="Freeform 33"/>
                      <p:cNvSpPr>
                        <a:spLocks/>
                      </p:cNvSpPr>
                      <p:nvPr/>
                    </p:nvSpPr>
                    <p:spPr bwMode="auto">
                      <a:xfrm>
                        <a:off x="3889" y="3545"/>
                        <a:ext cx="63" cy="30"/>
                      </a:xfrm>
                      <a:custGeom>
                        <a:avLst/>
                        <a:gdLst>
                          <a:gd name="T0" fmla="*/ 0 w 63"/>
                          <a:gd name="T1" fmla="*/ 0 h 30"/>
                          <a:gd name="T2" fmla="*/ 31 w 63"/>
                          <a:gd name="T3" fmla="*/ 22 h 30"/>
                          <a:gd name="T4" fmla="*/ 62 w 63"/>
                          <a:gd name="T5" fmla="*/ 11 h 30"/>
                          <a:gd name="T6" fmla="*/ 30 w 63"/>
                          <a:gd name="T7" fmla="*/ 29 h 30"/>
                          <a:gd name="T8" fmla="*/ 0 w 63"/>
                          <a:gd name="T9" fmla="*/ 0 h 30"/>
                          <a:gd name="T10" fmla="*/ 0 60000 65536"/>
                          <a:gd name="T11" fmla="*/ 0 60000 65536"/>
                          <a:gd name="T12" fmla="*/ 0 60000 65536"/>
                          <a:gd name="T13" fmla="*/ 0 60000 65536"/>
                          <a:gd name="T14" fmla="*/ 0 60000 65536"/>
                          <a:gd name="T15" fmla="*/ 0 w 63"/>
                          <a:gd name="T16" fmla="*/ 0 h 30"/>
                          <a:gd name="T17" fmla="*/ 63 w 63"/>
                          <a:gd name="T18" fmla="*/ 30 h 30"/>
                        </a:gdLst>
                        <a:ahLst/>
                        <a:cxnLst>
                          <a:cxn ang="T10">
                            <a:pos x="T0" y="T1"/>
                          </a:cxn>
                          <a:cxn ang="T11">
                            <a:pos x="T2" y="T3"/>
                          </a:cxn>
                          <a:cxn ang="T12">
                            <a:pos x="T4" y="T5"/>
                          </a:cxn>
                          <a:cxn ang="T13">
                            <a:pos x="T6" y="T7"/>
                          </a:cxn>
                          <a:cxn ang="T14">
                            <a:pos x="T8" y="T9"/>
                          </a:cxn>
                        </a:cxnLst>
                        <a:rect l="T15" t="T16" r="T17" b="T18"/>
                        <a:pathLst>
                          <a:path w="63" h="30">
                            <a:moveTo>
                              <a:pt x="0" y="0"/>
                            </a:moveTo>
                            <a:lnTo>
                              <a:pt x="31" y="22"/>
                            </a:lnTo>
                            <a:lnTo>
                              <a:pt x="62" y="11"/>
                            </a:lnTo>
                            <a:lnTo>
                              <a:pt x="30" y="29"/>
                            </a:lnTo>
                            <a:lnTo>
                              <a:pt x="0" y="0"/>
                            </a:lnTo>
                          </a:path>
                        </a:pathLst>
                      </a:custGeom>
                      <a:solidFill>
                        <a:srgbClr val="C0C0C0"/>
                      </a:solidFill>
                      <a:ln w="12700" cap="rnd" cmpd="sng">
                        <a:solidFill>
                          <a:srgbClr val="000000"/>
                        </a:solidFill>
                        <a:prstDash val="solid"/>
                        <a:round/>
                        <a:headEnd type="none" w="med" len="med"/>
                        <a:tailEnd type="none" w="med" len="med"/>
                      </a:ln>
                    </p:spPr>
                    <p:txBody>
                      <a:bodyPr/>
                      <a:lstStyle/>
                      <a:p>
                        <a:endParaRPr lang="en-AU"/>
                      </a:p>
                    </p:txBody>
                  </p:sp>
                  <p:sp>
                    <p:nvSpPr>
                      <p:cNvPr id="11329" name="Freeform 34"/>
                      <p:cNvSpPr>
                        <a:spLocks/>
                      </p:cNvSpPr>
                      <p:nvPr/>
                    </p:nvSpPr>
                    <p:spPr bwMode="auto">
                      <a:xfrm>
                        <a:off x="3720" y="3547"/>
                        <a:ext cx="74" cy="33"/>
                      </a:xfrm>
                      <a:custGeom>
                        <a:avLst/>
                        <a:gdLst>
                          <a:gd name="T0" fmla="*/ 73 w 74"/>
                          <a:gd name="T1" fmla="*/ 0 h 33"/>
                          <a:gd name="T2" fmla="*/ 59 w 74"/>
                          <a:gd name="T3" fmla="*/ 26 h 33"/>
                          <a:gd name="T4" fmla="*/ 0 w 74"/>
                          <a:gd name="T5" fmla="*/ 4 h 33"/>
                          <a:gd name="T6" fmla="*/ 60 w 74"/>
                          <a:gd name="T7" fmla="*/ 32 h 33"/>
                          <a:gd name="T8" fmla="*/ 73 w 74"/>
                          <a:gd name="T9" fmla="*/ 0 h 33"/>
                          <a:gd name="T10" fmla="*/ 0 60000 65536"/>
                          <a:gd name="T11" fmla="*/ 0 60000 65536"/>
                          <a:gd name="T12" fmla="*/ 0 60000 65536"/>
                          <a:gd name="T13" fmla="*/ 0 60000 65536"/>
                          <a:gd name="T14" fmla="*/ 0 60000 65536"/>
                          <a:gd name="T15" fmla="*/ 0 w 74"/>
                          <a:gd name="T16" fmla="*/ 0 h 33"/>
                          <a:gd name="T17" fmla="*/ 74 w 74"/>
                          <a:gd name="T18" fmla="*/ 33 h 33"/>
                        </a:gdLst>
                        <a:ahLst/>
                        <a:cxnLst>
                          <a:cxn ang="T10">
                            <a:pos x="T0" y="T1"/>
                          </a:cxn>
                          <a:cxn ang="T11">
                            <a:pos x="T2" y="T3"/>
                          </a:cxn>
                          <a:cxn ang="T12">
                            <a:pos x="T4" y="T5"/>
                          </a:cxn>
                          <a:cxn ang="T13">
                            <a:pos x="T6" y="T7"/>
                          </a:cxn>
                          <a:cxn ang="T14">
                            <a:pos x="T8" y="T9"/>
                          </a:cxn>
                        </a:cxnLst>
                        <a:rect l="T15" t="T16" r="T17" b="T18"/>
                        <a:pathLst>
                          <a:path w="74" h="33">
                            <a:moveTo>
                              <a:pt x="73" y="0"/>
                            </a:moveTo>
                            <a:lnTo>
                              <a:pt x="59" y="26"/>
                            </a:lnTo>
                            <a:lnTo>
                              <a:pt x="0" y="4"/>
                            </a:lnTo>
                            <a:lnTo>
                              <a:pt x="60" y="32"/>
                            </a:lnTo>
                            <a:lnTo>
                              <a:pt x="73" y="0"/>
                            </a:lnTo>
                          </a:path>
                        </a:pathLst>
                      </a:custGeom>
                      <a:solidFill>
                        <a:srgbClr val="C0C0C0"/>
                      </a:solidFill>
                      <a:ln w="12700" cap="rnd" cmpd="sng">
                        <a:solidFill>
                          <a:srgbClr val="000000"/>
                        </a:solidFill>
                        <a:prstDash val="solid"/>
                        <a:round/>
                        <a:headEnd type="none" w="med" len="med"/>
                        <a:tailEnd type="none" w="med" len="med"/>
                      </a:ln>
                    </p:spPr>
                    <p:txBody>
                      <a:bodyPr/>
                      <a:lstStyle/>
                      <a:p>
                        <a:endParaRPr lang="en-AU"/>
                      </a:p>
                    </p:txBody>
                  </p:sp>
                </p:grpSp>
              </p:grpSp>
              <p:sp>
                <p:nvSpPr>
                  <p:cNvPr id="11325" name="Freeform 35"/>
                  <p:cNvSpPr>
                    <a:spLocks/>
                  </p:cNvSpPr>
                  <p:nvPr/>
                </p:nvSpPr>
                <p:spPr bwMode="auto">
                  <a:xfrm>
                    <a:off x="3786" y="3512"/>
                    <a:ext cx="108" cy="260"/>
                  </a:xfrm>
                  <a:custGeom>
                    <a:avLst/>
                    <a:gdLst>
                      <a:gd name="T0" fmla="*/ 31 w 108"/>
                      <a:gd name="T1" fmla="*/ 0 h 260"/>
                      <a:gd name="T2" fmla="*/ 12 w 108"/>
                      <a:gd name="T3" fmla="*/ 35 h 260"/>
                      <a:gd name="T4" fmla="*/ 39 w 108"/>
                      <a:gd name="T5" fmla="*/ 72 h 260"/>
                      <a:gd name="T6" fmla="*/ 33 w 108"/>
                      <a:gd name="T7" fmla="*/ 89 h 260"/>
                      <a:gd name="T8" fmla="*/ 16 w 108"/>
                      <a:gd name="T9" fmla="*/ 110 h 260"/>
                      <a:gd name="T10" fmla="*/ 0 w 108"/>
                      <a:gd name="T11" fmla="*/ 174 h 260"/>
                      <a:gd name="T12" fmla="*/ 46 w 108"/>
                      <a:gd name="T13" fmla="*/ 259 h 260"/>
                      <a:gd name="T14" fmla="*/ 60 w 108"/>
                      <a:gd name="T15" fmla="*/ 259 h 260"/>
                      <a:gd name="T16" fmla="*/ 107 w 108"/>
                      <a:gd name="T17" fmla="*/ 177 h 260"/>
                      <a:gd name="T18" fmla="*/ 97 w 108"/>
                      <a:gd name="T19" fmla="*/ 112 h 260"/>
                      <a:gd name="T20" fmla="*/ 83 w 108"/>
                      <a:gd name="T21" fmla="*/ 91 h 260"/>
                      <a:gd name="T22" fmla="*/ 72 w 108"/>
                      <a:gd name="T23" fmla="*/ 72 h 260"/>
                      <a:gd name="T24" fmla="*/ 96 w 108"/>
                      <a:gd name="T25" fmla="*/ 35 h 260"/>
                      <a:gd name="T26" fmla="*/ 83 w 108"/>
                      <a:gd name="T27" fmla="*/ 0 h 260"/>
                      <a:gd name="T28" fmla="*/ 31 w 108"/>
                      <a:gd name="T29" fmla="*/ 0 h 2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8"/>
                      <a:gd name="T46" fmla="*/ 0 h 260"/>
                      <a:gd name="T47" fmla="*/ 108 w 108"/>
                      <a:gd name="T48" fmla="*/ 260 h 2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8" h="260">
                        <a:moveTo>
                          <a:pt x="31" y="0"/>
                        </a:moveTo>
                        <a:lnTo>
                          <a:pt x="12" y="35"/>
                        </a:lnTo>
                        <a:lnTo>
                          <a:pt x="39" y="72"/>
                        </a:lnTo>
                        <a:lnTo>
                          <a:pt x="33" y="89"/>
                        </a:lnTo>
                        <a:lnTo>
                          <a:pt x="16" y="110"/>
                        </a:lnTo>
                        <a:lnTo>
                          <a:pt x="0" y="174"/>
                        </a:lnTo>
                        <a:lnTo>
                          <a:pt x="46" y="259"/>
                        </a:lnTo>
                        <a:lnTo>
                          <a:pt x="60" y="259"/>
                        </a:lnTo>
                        <a:lnTo>
                          <a:pt x="107" y="177"/>
                        </a:lnTo>
                        <a:lnTo>
                          <a:pt x="97" y="112"/>
                        </a:lnTo>
                        <a:lnTo>
                          <a:pt x="83" y="91"/>
                        </a:lnTo>
                        <a:lnTo>
                          <a:pt x="72" y="72"/>
                        </a:lnTo>
                        <a:lnTo>
                          <a:pt x="96" y="35"/>
                        </a:lnTo>
                        <a:lnTo>
                          <a:pt x="83" y="0"/>
                        </a:lnTo>
                        <a:lnTo>
                          <a:pt x="31" y="0"/>
                        </a:lnTo>
                      </a:path>
                    </a:pathLst>
                  </a:custGeom>
                  <a:solidFill>
                    <a:srgbClr val="008080"/>
                  </a:solidFill>
                  <a:ln w="12700" cap="rnd" cmpd="sng">
                    <a:solidFill>
                      <a:srgbClr val="000000"/>
                    </a:solidFill>
                    <a:prstDash val="solid"/>
                    <a:round/>
                    <a:headEnd type="none" w="med" len="med"/>
                    <a:tailEnd type="none" w="med" len="med"/>
                  </a:ln>
                </p:spPr>
                <p:txBody>
                  <a:bodyPr/>
                  <a:lstStyle/>
                  <a:p>
                    <a:endParaRPr lang="en-AU"/>
                  </a:p>
                </p:txBody>
              </p:sp>
            </p:grpSp>
          </p:grpSp>
          <p:grpSp>
            <p:nvGrpSpPr>
              <p:cNvPr id="11315" name="Group 36"/>
              <p:cNvGrpSpPr>
                <a:grpSpLocks/>
              </p:cNvGrpSpPr>
              <p:nvPr/>
            </p:nvGrpSpPr>
            <p:grpSpPr bwMode="auto">
              <a:xfrm>
                <a:off x="3630" y="3746"/>
                <a:ext cx="295" cy="184"/>
                <a:chOff x="3630" y="3746"/>
                <a:chExt cx="295" cy="184"/>
              </a:xfrm>
            </p:grpSpPr>
            <p:sp>
              <p:nvSpPr>
                <p:cNvPr id="11316" name="Freeform 37"/>
                <p:cNvSpPr>
                  <a:spLocks/>
                </p:cNvSpPr>
                <p:nvPr/>
              </p:nvSpPr>
              <p:spPr bwMode="auto">
                <a:xfrm>
                  <a:off x="3709" y="3746"/>
                  <a:ext cx="216" cy="176"/>
                </a:xfrm>
                <a:custGeom>
                  <a:avLst/>
                  <a:gdLst>
                    <a:gd name="T0" fmla="*/ 0 w 216"/>
                    <a:gd name="T1" fmla="*/ 61 h 176"/>
                    <a:gd name="T2" fmla="*/ 57 w 216"/>
                    <a:gd name="T3" fmla="*/ 20 h 176"/>
                    <a:gd name="T4" fmla="*/ 88 w 216"/>
                    <a:gd name="T5" fmla="*/ 10 h 176"/>
                    <a:gd name="T6" fmla="*/ 119 w 216"/>
                    <a:gd name="T7" fmla="*/ 0 h 176"/>
                    <a:gd name="T8" fmla="*/ 143 w 216"/>
                    <a:gd name="T9" fmla="*/ 0 h 176"/>
                    <a:gd name="T10" fmla="*/ 174 w 216"/>
                    <a:gd name="T11" fmla="*/ 3 h 176"/>
                    <a:gd name="T12" fmla="*/ 194 w 216"/>
                    <a:gd name="T13" fmla="*/ 8 h 176"/>
                    <a:gd name="T14" fmla="*/ 210 w 216"/>
                    <a:gd name="T15" fmla="*/ 17 h 176"/>
                    <a:gd name="T16" fmla="*/ 215 w 216"/>
                    <a:gd name="T17" fmla="*/ 24 h 176"/>
                    <a:gd name="T18" fmla="*/ 215 w 216"/>
                    <a:gd name="T19" fmla="*/ 29 h 176"/>
                    <a:gd name="T20" fmla="*/ 211 w 216"/>
                    <a:gd name="T21" fmla="*/ 38 h 176"/>
                    <a:gd name="T22" fmla="*/ 201 w 216"/>
                    <a:gd name="T23" fmla="*/ 44 h 176"/>
                    <a:gd name="T24" fmla="*/ 188 w 216"/>
                    <a:gd name="T25" fmla="*/ 49 h 176"/>
                    <a:gd name="T26" fmla="*/ 197 w 216"/>
                    <a:gd name="T27" fmla="*/ 58 h 176"/>
                    <a:gd name="T28" fmla="*/ 206 w 216"/>
                    <a:gd name="T29" fmla="*/ 67 h 176"/>
                    <a:gd name="T30" fmla="*/ 208 w 216"/>
                    <a:gd name="T31" fmla="*/ 72 h 176"/>
                    <a:gd name="T32" fmla="*/ 205 w 216"/>
                    <a:gd name="T33" fmla="*/ 80 h 176"/>
                    <a:gd name="T34" fmla="*/ 199 w 216"/>
                    <a:gd name="T35" fmla="*/ 85 h 176"/>
                    <a:gd name="T36" fmla="*/ 190 w 216"/>
                    <a:gd name="T37" fmla="*/ 91 h 176"/>
                    <a:gd name="T38" fmla="*/ 174 w 216"/>
                    <a:gd name="T39" fmla="*/ 91 h 176"/>
                    <a:gd name="T40" fmla="*/ 177 w 216"/>
                    <a:gd name="T41" fmla="*/ 100 h 176"/>
                    <a:gd name="T42" fmla="*/ 181 w 216"/>
                    <a:gd name="T43" fmla="*/ 106 h 176"/>
                    <a:gd name="T44" fmla="*/ 178 w 216"/>
                    <a:gd name="T45" fmla="*/ 116 h 176"/>
                    <a:gd name="T46" fmla="*/ 171 w 216"/>
                    <a:gd name="T47" fmla="*/ 121 h 176"/>
                    <a:gd name="T48" fmla="*/ 160 w 216"/>
                    <a:gd name="T49" fmla="*/ 124 h 176"/>
                    <a:gd name="T50" fmla="*/ 146 w 216"/>
                    <a:gd name="T51" fmla="*/ 124 h 176"/>
                    <a:gd name="T52" fmla="*/ 152 w 216"/>
                    <a:gd name="T53" fmla="*/ 128 h 176"/>
                    <a:gd name="T54" fmla="*/ 157 w 216"/>
                    <a:gd name="T55" fmla="*/ 135 h 176"/>
                    <a:gd name="T56" fmla="*/ 156 w 216"/>
                    <a:gd name="T57" fmla="*/ 142 h 176"/>
                    <a:gd name="T58" fmla="*/ 151 w 216"/>
                    <a:gd name="T59" fmla="*/ 146 h 176"/>
                    <a:gd name="T60" fmla="*/ 144 w 216"/>
                    <a:gd name="T61" fmla="*/ 149 h 176"/>
                    <a:gd name="T62" fmla="*/ 135 w 216"/>
                    <a:gd name="T63" fmla="*/ 153 h 176"/>
                    <a:gd name="T64" fmla="*/ 121 w 216"/>
                    <a:gd name="T65" fmla="*/ 154 h 176"/>
                    <a:gd name="T66" fmla="*/ 107 w 216"/>
                    <a:gd name="T67" fmla="*/ 154 h 176"/>
                    <a:gd name="T68" fmla="*/ 93 w 216"/>
                    <a:gd name="T69" fmla="*/ 164 h 176"/>
                    <a:gd name="T70" fmla="*/ 84 w 216"/>
                    <a:gd name="T71" fmla="*/ 169 h 176"/>
                    <a:gd name="T72" fmla="*/ 70 w 216"/>
                    <a:gd name="T73" fmla="*/ 173 h 176"/>
                    <a:gd name="T74" fmla="*/ 54 w 216"/>
                    <a:gd name="T75" fmla="*/ 175 h 176"/>
                    <a:gd name="T76" fmla="*/ 37 w 216"/>
                    <a:gd name="T77" fmla="*/ 171 h 176"/>
                    <a:gd name="T78" fmla="*/ 0 w 216"/>
                    <a:gd name="T79" fmla="*/ 138 h 176"/>
                    <a:gd name="T80" fmla="*/ 0 w 216"/>
                    <a:gd name="T81" fmla="*/ 99 h 176"/>
                    <a:gd name="T82" fmla="*/ 0 w 216"/>
                    <a:gd name="T83" fmla="*/ 61 h 17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6"/>
                    <a:gd name="T127" fmla="*/ 0 h 176"/>
                    <a:gd name="T128" fmla="*/ 216 w 216"/>
                    <a:gd name="T129" fmla="*/ 176 h 17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6" h="176">
                      <a:moveTo>
                        <a:pt x="0" y="61"/>
                      </a:moveTo>
                      <a:lnTo>
                        <a:pt x="57" y="20"/>
                      </a:lnTo>
                      <a:lnTo>
                        <a:pt x="88" y="10"/>
                      </a:lnTo>
                      <a:lnTo>
                        <a:pt x="119" y="0"/>
                      </a:lnTo>
                      <a:lnTo>
                        <a:pt x="143" y="0"/>
                      </a:lnTo>
                      <a:lnTo>
                        <a:pt x="174" y="3"/>
                      </a:lnTo>
                      <a:lnTo>
                        <a:pt x="194" y="8"/>
                      </a:lnTo>
                      <a:lnTo>
                        <a:pt x="210" y="17"/>
                      </a:lnTo>
                      <a:lnTo>
                        <a:pt x="215" y="24"/>
                      </a:lnTo>
                      <a:lnTo>
                        <a:pt x="215" y="29"/>
                      </a:lnTo>
                      <a:lnTo>
                        <a:pt x="211" y="38"/>
                      </a:lnTo>
                      <a:lnTo>
                        <a:pt x="201" y="44"/>
                      </a:lnTo>
                      <a:lnTo>
                        <a:pt x="188" y="49"/>
                      </a:lnTo>
                      <a:lnTo>
                        <a:pt x="197" y="58"/>
                      </a:lnTo>
                      <a:lnTo>
                        <a:pt x="206" y="67"/>
                      </a:lnTo>
                      <a:lnTo>
                        <a:pt x="208" y="72"/>
                      </a:lnTo>
                      <a:lnTo>
                        <a:pt x="205" y="80"/>
                      </a:lnTo>
                      <a:lnTo>
                        <a:pt x="199" y="85"/>
                      </a:lnTo>
                      <a:lnTo>
                        <a:pt x="190" y="91"/>
                      </a:lnTo>
                      <a:lnTo>
                        <a:pt x="174" y="91"/>
                      </a:lnTo>
                      <a:lnTo>
                        <a:pt x="177" y="100"/>
                      </a:lnTo>
                      <a:lnTo>
                        <a:pt x="181" y="106"/>
                      </a:lnTo>
                      <a:lnTo>
                        <a:pt x="178" y="116"/>
                      </a:lnTo>
                      <a:lnTo>
                        <a:pt x="171" y="121"/>
                      </a:lnTo>
                      <a:lnTo>
                        <a:pt x="160" y="124"/>
                      </a:lnTo>
                      <a:lnTo>
                        <a:pt x="146" y="124"/>
                      </a:lnTo>
                      <a:lnTo>
                        <a:pt x="152" y="128"/>
                      </a:lnTo>
                      <a:lnTo>
                        <a:pt x="157" y="135"/>
                      </a:lnTo>
                      <a:lnTo>
                        <a:pt x="156" y="142"/>
                      </a:lnTo>
                      <a:lnTo>
                        <a:pt x="151" y="146"/>
                      </a:lnTo>
                      <a:lnTo>
                        <a:pt x="144" y="149"/>
                      </a:lnTo>
                      <a:lnTo>
                        <a:pt x="135" y="153"/>
                      </a:lnTo>
                      <a:lnTo>
                        <a:pt x="121" y="154"/>
                      </a:lnTo>
                      <a:lnTo>
                        <a:pt x="107" y="154"/>
                      </a:lnTo>
                      <a:lnTo>
                        <a:pt x="93" y="164"/>
                      </a:lnTo>
                      <a:lnTo>
                        <a:pt x="84" y="169"/>
                      </a:lnTo>
                      <a:lnTo>
                        <a:pt x="70" y="173"/>
                      </a:lnTo>
                      <a:lnTo>
                        <a:pt x="54" y="175"/>
                      </a:lnTo>
                      <a:lnTo>
                        <a:pt x="37" y="171"/>
                      </a:lnTo>
                      <a:lnTo>
                        <a:pt x="0" y="138"/>
                      </a:lnTo>
                      <a:lnTo>
                        <a:pt x="0" y="99"/>
                      </a:lnTo>
                      <a:lnTo>
                        <a:pt x="0" y="61"/>
                      </a:lnTo>
                    </a:path>
                  </a:pathLst>
                </a:custGeom>
                <a:solidFill>
                  <a:srgbClr val="E0A080"/>
                </a:solidFill>
                <a:ln w="12700" cap="rnd" cmpd="sng">
                  <a:solidFill>
                    <a:srgbClr val="000000"/>
                  </a:solidFill>
                  <a:prstDash val="solid"/>
                  <a:round/>
                  <a:headEnd type="none" w="med" len="med"/>
                  <a:tailEnd type="none" w="med" len="med"/>
                </a:ln>
              </p:spPr>
              <p:txBody>
                <a:bodyPr/>
                <a:lstStyle/>
                <a:p>
                  <a:endParaRPr lang="en-AU"/>
                </a:p>
              </p:txBody>
            </p:sp>
            <p:sp>
              <p:nvSpPr>
                <p:cNvPr id="11317" name="Freeform 38"/>
                <p:cNvSpPr>
                  <a:spLocks/>
                </p:cNvSpPr>
                <p:nvPr/>
              </p:nvSpPr>
              <p:spPr bwMode="auto">
                <a:xfrm>
                  <a:off x="3630" y="3776"/>
                  <a:ext cx="109" cy="154"/>
                </a:xfrm>
                <a:custGeom>
                  <a:avLst/>
                  <a:gdLst>
                    <a:gd name="T0" fmla="*/ 97 w 109"/>
                    <a:gd name="T1" fmla="*/ 18 h 154"/>
                    <a:gd name="T2" fmla="*/ 108 w 109"/>
                    <a:gd name="T3" fmla="*/ 3 h 154"/>
                    <a:gd name="T4" fmla="*/ 85 w 109"/>
                    <a:gd name="T5" fmla="*/ 6 h 154"/>
                    <a:gd name="T6" fmla="*/ 64 w 109"/>
                    <a:gd name="T7" fmla="*/ 5 h 154"/>
                    <a:gd name="T8" fmla="*/ 41 w 109"/>
                    <a:gd name="T9" fmla="*/ 5 h 154"/>
                    <a:gd name="T10" fmla="*/ 12 w 109"/>
                    <a:gd name="T11" fmla="*/ 0 h 154"/>
                    <a:gd name="T12" fmla="*/ 14 w 109"/>
                    <a:gd name="T13" fmla="*/ 30 h 154"/>
                    <a:gd name="T14" fmla="*/ 8 w 109"/>
                    <a:gd name="T15" fmla="*/ 54 h 154"/>
                    <a:gd name="T16" fmla="*/ 5 w 109"/>
                    <a:gd name="T17" fmla="*/ 75 h 154"/>
                    <a:gd name="T18" fmla="*/ 0 w 109"/>
                    <a:gd name="T19" fmla="*/ 91 h 154"/>
                    <a:gd name="T20" fmla="*/ 2 w 109"/>
                    <a:gd name="T21" fmla="*/ 104 h 154"/>
                    <a:gd name="T22" fmla="*/ 10 w 109"/>
                    <a:gd name="T23" fmla="*/ 116 h 154"/>
                    <a:gd name="T24" fmla="*/ 12 w 109"/>
                    <a:gd name="T25" fmla="*/ 130 h 154"/>
                    <a:gd name="T26" fmla="*/ 12 w 109"/>
                    <a:gd name="T27" fmla="*/ 141 h 154"/>
                    <a:gd name="T28" fmla="*/ 5 w 109"/>
                    <a:gd name="T29" fmla="*/ 153 h 154"/>
                    <a:gd name="T30" fmla="*/ 27 w 109"/>
                    <a:gd name="T31" fmla="*/ 152 h 154"/>
                    <a:gd name="T32" fmla="*/ 42 w 109"/>
                    <a:gd name="T33" fmla="*/ 147 h 154"/>
                    <a:gd name="T34" fmla="*/ 64 w 109"/>
                    <a:gd name="T35" fmla="*/ 147 h 154"/>
                    <a:gd name="T36" fmla="*/ 75 w 109"/>
                    <a:gd name="T37" fmla="*/ 142 h 154"/>
                    <a:gd name="T38" fmla="*/ 94 w 109"/>
                    <a:gd name="T39" fmla="*/ 145 h 154"/>
                    <a:gd name="T40" fmla="*/ 105 w 109"/>
                    <a:gd name="T41" fmla="*/ 144 h 154"/>
                    <a:gd name="T42" fmla="*/ 99 w 109"/>
                    <a:gd name="T43" fmla="*/ 131 h 154"/>
                    <a:gd name="T44" fmla="*/ 86 w 109"/>
                    <a:gd name="T45" fmla="*/ 119 h 154"/>
                    <a:gd name="T46" fmla="*/ 81 w 109"/>
                    <a:gd name="T47" fmla="*/ 104 h 154"/>
                    <a:gd name="T48" fmla="*/ 85 w 109"/>
                    <a:gd name="T49" fmla="*/ 81 h 154"/>
                    <a:gd name="T50" fmla="*/ 81 w 109"/>
                    <a:gd name="T51" fmla="*/ 61 h 154"/>
                    <a:gd name="T52" fmla="*/ 83 w 109"/>
                    <a:gd name="T53" fmla="*/ 38 h 154"/>
                    <a:gd name="T54" fmla="*/ 97 w 109"/>
                    <a:gd name="T55" fmla="*/ 18 h 1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9"/>
                    <a:gd name="T85" fmla="*/ 0 h 154"/>
                    <a:gd name="T86" fmla="*/ 109 w 109"/>
                    <a:gd name="T87" fmla="*/ 154 h 15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9" h="154">
                      <a:moveTo>
                        <a:pt x="97" y="18"/>
                      </a:moveTo>
                      <a:lnTo>
                        <a:pt x="108" y="3"/>
                      </a:lnTo>
                      <a:lnTo>
                        <a:pt x="85" y="6"/>
                      </a:lnTo>
                      <a:lnTo>
                        <a:pt x="64" y="5"/>
                      </a:lnTo>
                      <a:lnTo>
                        <a:pt x="41" y="5"/>
                      </a:lnTo>
                      <a:lnTo>
                        <a:pt x="12" y="0"/>
                      </a:lnTo>
                      <a:lnTo>
                        <a:pt x="14" y="30"/>
                      </a:lnTo>
                      <a:lnTo>
                        <a:pt x="8" y="54"/>
                      </a:lnTo>
                      <a:lnTo>
                        <a:pt x="5" y="75"/>
                      </a:lnTo>
                      <a:lnTo>
                        <a:pt x="0" y="91"/>
                      </a:lnTo>
                      <a:lnTo>
                        <a:pt x="2" y="104"/>
                      </a:lnTo>
                      <a:lnTo>
                        <a:pt x="10" y="116"/>
                      </a:lnTo>
                      <a:lnTo>
                        <a:pt x="12" y="130"/>
                      </a:lnTo>
                      <a:lnTo>
                        <a:pt x="12" y="141"/>
                      </a:lnTo>
                      <a:lnTo>
                        <a:pt x="5" y="153"/>
                      </a:lnTo>
                      <a:lnTo>
                        <a:pt x="27" y="152"/>
                      </a:lnTo>
                      <a:lnTo>
                        <a:pt x="42" y="147"/>
                      </a:lnTo>
                      <a:lnTo>
                        <a:pt x="64" y="147"/>
                      </a:lnTo>
                      <a:lnTo>
                        <a:pt x="75" y="142"/>
                      </a:lnTo>
                      <a:lnTo>
                        <a:pt x="94" y="145"/>
                      </a:lnTo>
                      <a:lnTo>
                        <a:pt x="105" y="144"/>
                      </a:lnTo>
                      <a:lnTo>
                        <a:pt x="99" y="131"/>
                      </a:lnTo>
                      <a:lnTo>
                        <a:pt x="86" y="119"/>
                      </a:lnTo>
                      <a:lnTo>
                        <a:pt x="81" y="104"/>
                      </a:lnTo>
                      <a:lnTo>
                        <a:pt x="85" y="81"/>
                      </a:lnTo>
                      <a:lnTo>
                        <a:pt x="81" y="61"/>
                      </a:lnTo>
                      <a:lnTo>
                        <a:pt x="83" y="38"/>
                      </a:lnTo>
                      <a:lnTo>
                        <a:pt x="97" y="18"/>
                      </a:lnTo>
                    </a:path>
                  </a:pathLst>
                </a:custGeom>
                <a:solidFill>
                  <a:srgbClr val="E0E0E0"/>
                </a:solidFill>
                <a:ln w="12700" cap="rnd" cmpd="sng">
                  <a:solidFill>
                    <a:srgbClr val="000000"/>
                  </a:solidFill>
                  <a:prstDash val="solid"/>
                  <a:round/>
                  <a:headEnd type="none" w="med" len="med"/>
                  <a:tailEnd type="none" w="med" len="med"/>
                </a:ln>
              </p:spPr>
              <p:txBody>
                <a:bodyPr/>
                <a:lstStyle/>
                <a:p>
                  <a:endParaRPr lang="en-AU"/>
                </a:p>
              </p:txBody>
            </p:sp>
            <p:sp>
              <p:nvSpPr>
                <p:cNvPr id="11318" name="Freeform 39"/>
                <p:cNvSpPr>
                  <a:spLocks/>
                </p:cNvSpPr>
                <p:nvPr/>
              </p:nvSpPr>
              <p:spPr bwMode="auto">
                <a:xfrm>
                  <a:off x="3825" y="3785"/>
                  <a:ext cx="74" cy="12"/>
                </a:xfrm>
                <a:custGeom>
                  <a:avLst/>
                  <a:gdLst>
                    <a:gd name="T0" fmla="*/ 0 w 74"/>
                    <a:gd name="T1" fmla="*/ 11 h 12"/>
                    <a:gd name="T2" fmla="*/ 10 w 74"/>
                    <a:gd name="T3" fmla="*/ 7 h 12"/>
                    <a:gd name="T4" fmla="*/ 16 w 74"/>
                    <a:gd name="T5" fmla="*/ 4 h 12"/>
                    <a:gd name="T6" fmla="*/ 27 w 74"/>
                    <a:gd name="T7" fmla="*/ 1 h 12"/>
                    <a:gd name="T8" fmla="*/ 38 w 74"/>
                    <a:gd name="T9" fmla="*/ 0 h 12"/>
                    <a:gd name="T10" fmla="*/ 46 w 74"/>
                    <a:gd name="T11" fmla="*/ 0 h 12"/>
                    <a:gd name="T12" fmla="*/ 55 w 74"/>
                    <a:gd name="T13" fmla="*/ 2 h 12"/>
                    <a:gd name="T14" fmla="*/ 64 w 74"/>
                    <a:gd name="T15" fmla="*/ 5 h 12"/>
                    <a:gd name="T16" fmla="*/ 73 w 74"/>
                    <a:gd name="T17" fmla="*/ 9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4"/>
                    <a:gd name="T28" fmla="*/ 0 h 12"/>
                    <a:gd name="T29" fmla="*/ 74 w 74"/>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4" h="12">
                      <a:moveTo>
                        <a:pt x="0" y="11"/>
                      </a:moveTo>
                      <a:lnTo>
                        <a:pt x="10" y="7"/>
                      </a:lnTo>
                      <a:lnTo>
                        <a:pt x="16" y="4"/>
                      </a:lnTo>
                      <a:lnTo>
                        <a:pt x="27" y="1"/>
                      </a:lnTo>
                      <a:lnTo>
                        <a:pt x="38" y="0"/>
                      </a:lnTo>
                      <a:lnTo>
                        <a:pt x="46" y="0"/>
                      </a:lnTo>
                      <a:lnTo>
                        <a:pt x="55" y="2"/>
                      </a:lnTo>
                      <a:lnTo>
                        <a:pt x="64" y="5"/>
                      </a:lnTo>
                      <a:lnTo>
                        <a:pt x="73" y="9"/>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319" name="Freeform 40"/>
                <p:cNvSpPr>
                  <a:spLocks/>
                </p:cNvSpPr>
                <p:nvPr/>
              </p:nvSpPr>
              <p:spPr bwMode="auto">
                <a:xfrm>
                  <a:off x="3815" y="3824"/>
                  <a:ext cx="70" cy="14"/>
                </a:xfrm>
                <a:custGeom>
                  <a:avLst/>
                  <a:gdLst>
                    <a:gd name="T0" fmla="*/ 0 w 70"/>
                    <a:gd name="T1" fmla="*/ 7 h 14"/>
                    <a:gd name="T2" fmla="*/ 11 w 70"/>
                    <a:gd name="T3" fmla="*/ 4 h 14"/>
                    <a:gd name="T4" fmla="*/ 25 w 70"/>
                    <a:gd name="T5" fmla="*/ 0 h 14"/>
                    <a:gd name="T6" fmla="*/ 39 w 70"/>
                    <a:gd name="T7" fmla="*/ 0 h 14"/>
                    <a:gd name="T8" fmla="*/ 51 w 70"/>
                    <a:gd name="T9" fmla="*/ 2 h 14"/>
                    <a:gd name="T10" fmla="*/ 58 w 70"/>
                    <a:gd name="T11" fmla="*/ 5 h 14"/>
                    <a:gd name="T12" fmla="*/ 65 w 70"/>
                    <a:gd name="T13" fmla="*/ 7 h 14"/>
                    <a:gd name="T14" fmla="*/ 69 w 70"/>
                    <a:gd name="T15" fmla="*/ 13 h 14"/>
                    <a:gd name="T16" fmla="*/ 0 60000 65536"/>
                    <a:gd name="T17" fmla="*/ 0 60000 65536"/>
                    <a:gd name="T18" fmla="*/ 0 60000 65536"/>
                    <a:gd name="T19" fmla="*/ 0 60000 65536"/>
                    <a:gd name="T20" fmla="*/ 0 60000 65536"/>
                    <a:gd name="T21" fmla="*/ 0 60000 65536"/>
                    <a:gd name="T22" fmla="*/ 0 60000 65536"/>
                    <a:gd name="T23" fmla="*/ 0 60000 65536"/>
                    <a:gd name="T24" fmla="*/ 0 w 70"/>
                    <a:gd name="T25" fmla="*/ 0 h 14"/>
                    <a:gd name="T26" fmla="*/ 70 w 70"/>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 h="14">
                      <a:moveTo>
                        <a:pt x="0" y="7"/>
                      </a:moveTo>
                      <a:lnTo>
                        <a:pt x="11" y="4"/>
                      </a:lnTo>
                      <a:lnTo>
                        <a:pt x="25" y="0"/>
                      </a:lnTo>
                      <a:lnTo>
                        <a:pt x="39" y="0"/>
                      </a:lnTo>
                      <a:lnTo>
                        <a:pt x="51" y="2"/>
                      </a:lnTo>
                      <a:lnTo>
                        <a:pt x="58" y="5"/>
                      </a:lnTo>
                      <a:lnTo>
                        <a:pt x="65" y="7"/>
                      </a:lnTo>
                      <a:lnTo>
                        <a:pt x="69" y="13"/>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320" name="Freeform 41"/>
                <p:cNvSpPr>
                  <a:spLocks/>
                </p:cNvSpPr>
                <p:nvPr/>
              </p:nvSpPr>
              <p:spPr bwMode="auto">
                <a:xfrm>
                  <a:off x="3798" y="3864"/>
                  <a:ext cx="64" cy="18"/>
                </a:xfrm>
                <a:custGeom>
                  <a:avLst/>
                  <a:gdLst>
                    <a:gd name="T0" fmla="*/ 4 w 64"/>
                    <a:gd name="T1" fmla="*/ 17 h 18"/>
                    <a:gd name="T2" fmla="*/ 0 w 64"/>
                    <a:gd name="T3" fmla="*/ 14 h 18"/>
                    <a:gd name="T4" fmla="*/ 2 w 64"/>
                    <a:gd name="T5" fmla="*/ 8 h 18"/>
                    <a:gd name="T6" fmla="*/ 8 w 64"/>
                    <a:gd name="T7" fmla="*/ 6 h 18"/>
                    <a:gd name="T8" fmla="*/ 19 w 64"/>
                    <a:gd name="T9" fmla="*/ 3 h 18"/>
                    <a:gd name="T10" fmla="*/ 30 w 64"/>
                    <a:gd name="T11" fmla="*/ 0 h 18"/>
                    <a:gd name="T12" fmla="*/ 40 w 64"/>
                    <a:gd name="T13" fmla="*/ 0 h 18"/>
                    <a:gd name="T14" fmla="*/ 49 w 64"/>
                    <a:gd name="T15" fmla="*/ 1 h 18"/>
                    <a:gd name="T16" fmla="*/ 57 w 64"/>
                    <a:gd name="T17" fmla="*/ 4 h 18"/>
                    <a:gd name="T18" fmla="*/ 63 w 64"/>
                    <a:gd name="T19" fmla="*/ 6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
                    <a:gd name="T31" fmla="*/ 0 h 18"/>
                    <a:gd name="T32" fmla="*/ 64 w 64"/>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 h="18">
                      <a:moveTo>
                        <a:pt x="4" y="17"/>
                      </a:moveTo>
                      <a:lnTo>
                        <a:pt x="0" y="14"/>
                      </a:lnTo>
                      <a:lnTo>
                        <a:pt x="2" y="8"/>
                      </a:lnTo>
                      <a:lnTo>
                        <a:pt x="8" y="6"/>
                      </a:lnTo>
                      <a:lnTo>
                        <a:pt x="19" y="3"/>
                      </a:lnTo>
                      <a:lnTo>
                        <a:pt x="30" y="0"/>
                      </a:lnTo>
                      <a:lnTo>
                        <a:pt x="40" y="0"/>
                      </a:lnTo>
                      <a:lnTo>
                        <a:pt x="49" y="1"/>
                      </a:lnTo>
                      <a:lnTo>
                        <a:pt x="57" y="4"/>
                      </a:lnTo>
                      <a:lnTo>
                        <a:pt x="63" y="6"/>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321" name="Rectangle 42"/>
                <p:cNvSpPr>
                  <a:spLocks noChangeArrowheads="1"/>
                </p:cNvSpPr>
                <p:nvPr/>
              </p:nvSpPr>
              <p:spPr bwMode="auto">
                <a:xfrm>
                  <a:off x="3665" y="3790"/>
                  <a:ext cx="36" cy="1"/>
                </a:xfrm>
                <a:prstGeom prst="rect">
                  <a:avLst/>
                </a:prstGeom>
                <a:solidFill>
                  <a:srgbClr val="000000"/>
                </a:solidFill>
                <a:ln w="12700">
                  <a:solidFill>
                    <a:srgbClr val="000000"/>
                  </a:solidFill>
                  <a:miter lim="800000"/>
                  <a:headEnd/>
                  <a:tailEnd/>
                </a:ln>
              </p:spPr>
              <p:txBody>
                <a:bodyPr wrap="none" anchor="ctr"/>
                <a:lstStyle/>
                <a:p>
                  <a:endParaRPr lang="en-AU"/>
                </a:p>
              </p:txBody>
            </p:sp>
          </p:grpSp>
        </p:grpSp>
        <p:grpSp>
          <p:nvGrpSpPr>
            <p:cNvPr id="11287" name="Group 43"/>
            <p:cNvGrpSpPr>
              <a:grpSpLocks/>
            </p:cNvGrpSpPr>
            <p:nvPr/>
          </p:nvGrpSpPr>
          <p:grpSpPr bwMode="auto">
            <a:xfrm>
              <a:off x="3537" y="2455"/>
              <a:ext cx="682" cy="1091"/>
              <a:chOff x="3537" y="2455"/>
              <a:chExt cx="682" cy="1091"/>
            </a:xfrm>
          </p:grpSpPr>
          <p:grpSp>
            <p:nvGrpSpPr>
              <p:cNvPr id="11288" name="Group 44"/>
              <p:cNvGrpSpPr>
                <a:grpSpLocks/>
              </p:cNvGrpSpPr>
              <p:nvPr/>
            </p:nvGrpSpPr>
            <p:grpSpPr bwMode="auto">
              <a:xfrm>
                <a:off x="3537" y="2455"/>
                <a:ext cx="682" cy="1091"/>
                <a:chOff x="3537" y="2455"/>
                <a:chExt cx="682" cy="1091"/>
              </a:xfrm>
            </p:grpSpPr>
            <p:sp>
              <p:nvSpPr>
                <p:cNvPr id="11305" name="Freeform 45"/>
                <p:cNvSpPr>
                  <a:spLocks/>
                </p:cNvSpPr>
                <p:nvPr/>
              </p:nvSpPr>
              <p:spPr bwMode="auto">
                <a:xfrm>
                  <a:off x="3537" y="2537"/>
                  <a:ext cx="642" cy="1009"/>
                </a:xfrm>
                <a:custGeom>
                  <a:avLst/>
                  <a:gdLst>
                    <a:gd name="T0" fmla="*/ 65 w 642"/>
                    <a:gd name="T1" fmla="*/ 452 h 1009"/>
                    <a:gd name="T2" fmla="*/ 79 w 642"/>
                    <a:gd name="T3" fmla="*/ 535 h 1009"/>
                    <a:gd name="T4" fmla="*/ 84 w 642"/>
                    <a:gd name="T5" fmla="*/ 613 h 1009"/>
                    <a:gd name="T6" fmla="*/ 91 w 642"/>
                    <a:gd name="T7" fmla="*/ 677 h 1009"/>
                    <a:gd name="T8" fmla="*/ 100 w 642"/>
                    <a:gd name="T9" fmla="*/ 739 h 1009"/>
                    <a:gd name="T10" fmla="*/ 116 w 642"/>
                    <a:gd name="T11" fmla="*/ 818 h 1009"/>
                    <a:gd name="T12" fmla="*/ 141 w 642"/>
                    <a:gd name="T13" fmla="*/ 891 h 1009"/>
                    <a:gd name="T14" fmla="*/ 153 w 642"/>
                    <a:gd name="T15" fmla="*/ 922 h 1009"/>
                    <a:gd name="T16" fmla="*/ 178 w 642"/>
                    <a:gd name="T17" fmla="*/ 962 h 1009"/>
                    <a:gd name="T18" fmla="*/ 209 w 642"/>
                    <a:gd name="T19" fmla="*/ 985 h 1009"/>
                    <a:gd name="T20" fmla="*/ 234 w 642"/>
                    <a:gd name="T21" fmla="*/ 997 h 1009"/>
                    <a:gd name="T22" fmla="*/ 263 w 642"/>
                    <a:gd name="T23" fmla="*/ 1003 h 1009"/>
                    <a:gd name="T24" fmla="*/ 302 w 642"/>
                    <a:gd name="T25" fmla="*/ 1008 h 1009"/>
                    <a:gd name="T26" fmla="*/ 339 w 642"/>
                    <a:gd name="T27" fmla="*/ 1003 h 1009"/>
                    <a:gd name="T28" fmla="*/ 377 w 642"/>
                    <a:gd name="T29" fmla="*/ 993 h 1009"/>
                    <a:gd name="T30" fmla="*/ 407 w 642"/>
                    <a:gd name="T31" fmla="*/ 972 h 1009"/>
                    <a:gd name="T32" fmla="*/ 431 w 642"/>
                    <a:gd name="T33" fmla="*/ 939 h 1009"/>
                    <a:gd name="T34" fmla="*/ 452 w 642"/>
                    <a:gd name="T35" fmla="*/ 895 h 1009"/>
                    <a:gd name="T36" fmla="*/ 472 w 642"/>
                    <a:gd name="T37" fmla="*/ 854 h 1009"/>
                    <a:gd name="T38" fmla="*/ 502 w 642"/>
                    <a:gd name="T39" fmla="*/ 779 h 1009"/>
                    <a:gd name="T40" fmla="*/ 531 w 642"/>
                    <a:gd name="T41" fmla="*/ 684 h 1009"/>
                    <a:gd name="T42" fmla="*/ 552 w 642"/>
                    <a:gd name="T43" fmla="*/ 612 h 1009"/>
                    <a:gd name="T44" fmla="*/ 565 w 642"/>
                    <a:gd name="T45" fmla="*/ 526 h 1009"/>
                    <a:gd name="T46" fmla="*/ 575 w 642"/>
                    <a:gd name="T47" fmla="*/ 451 h 1009"/>
                    <a:gd name="T48" fmla="*/ 580 w 642"/>
                    <a:gd name="T49" fmla="*/ 422 h 1009"/>
                    <a:gd name="T50" fmla="*/ 599 w 642"/>
                    <a:gd name="T51" fmla="*/ 411 h 1009"/>
                    <a:gd name="T52" fmla="*/ 614 w 642"/>
                    <a:gd name="T53" fmla="*/ 400 h 1009"/>
                    <a:gd name="T54" fmla="*/ 630 w 642"/>
                    <a:gd name="T55" fmla="*/ 385 h 1009"/>
                    <a:gd name="T56" fmla="*/ 641 w 642"/>
                    <a:gd name="T57" fmla="*/ 367 h 1009"/>
                    <a:gd name="T58" fmla="*/ 639 w 642"/>
                    <a:gd name="T59" fmla="*/ 350 h 1009"/>
                    <a:gd name="T60" fmla="*/ 623 w 642"/>
                    <a:gd name="T61" fmla="*/ 335 h 1009"/>
                    <a:gd name="T62" fmla="*/ 604 w 642"/>
                    <a:gd name="T63" fmla="*/ 324 h 1009"/>
                    <a:gd name="T64" fmla="*/ 585 w 642"/>
                    <a:gd name="T65" fmla="*/ 321 h 1009"/>
                    <a:gd name="T66" fmla="*/ 585 w 642"/>
                    <a:gd name="T67" fmla="*/ 298 h 1009"/>
                    <a:gd name="T68" fmla="*/ 589 w 642"/>
                    <a:gd name="T69" fmla="*/ 237 h 1009"/>
                    <a:gd name="T70" fmla="*/ 595 w 642"/>
                    <a:gd name="T71" fmla="*/ 166 h 1009"/>
                    <a:gd name="T72" fmla="*/ 570 w 642"/>
                    <a:gd name="T73" fmla="*/ 89 h 1009"/>
                    <a:gd name="T74" fmla="*/ 537 w 642"/>
                    <a:gd name="T75" fmla="*/ 50 h 1009"/>
                    <a:gd name="T76" fmla="*/ 457 w 642"/>
                    <a:gd name="T77" fmla="*/ 7 h 1009"/>
                    <a:gd name="T78" fmla="*/ 356 w 642"/>
                    <a:gd name="T79" fmla="*/ 0 h 1009"/>
                    <a:gd name="T80" fmla="*/ 262 w 642"/>
                    <a:gd name="T81" fmla="*/ 11 h 1009"/>
                    <a:gd name="T82" fmla="*/ 151 w 642"/>
                    <a:gd name="T83" fmla="*/ 46 h 1009"/>
                    <a:gd name="T84" fmla="*/ 85 w 642"/>
                    <a:gd name="T85" fmla="*/ 116 h 1009"/>
                    <a:gd name="T86" fmla="*/ 81 w 642"/>
                    <a:gd name="T87" fmla="*/ 183 h 1009"/>
                    <a:gd name="T88" fmla="*/ 85 w 642"/>
                    <a:gd name="T89" fmla="*/ 230 h 1009"/>
                    <a:gd name="T90" fmla="*/ 81 w 642"/>
                    <a:gd name="T91" fmla="*/ 266 h 1009"/>
                    <a:gd name="T92" fmla="*/ 76 w 642"/>
                    <a:gd name="T93" fmla="*/ 291 h 1009"/>
                    <a:gd name="T94" fmla="*/ 56 w 642"/>
                    <a:gd name="T95" fmla="*/ 309 h 1009"/>
                    <a:gd name="T96" fmla="*/ 33 w 642"/>
                    <a:gd name="T97" fmla="*/ 320 h 1009"/>
                    <a:gd name="T98" fmla="*/ 9 w 642"/>
                    <a:gd name="T99" fmla="*/ 334 h 1009"/>
                    <a:gd name="T100" fmla="*/ 1 w 642"/>
                    <a:gd name="T101" fmla="*/ 352 h 1009"/>
                    <a:gd name="T102" fmla="*/ 0 w 642"/>
                    <a:gd name="T103" fmla="*/ 367 h 1009"/>
                    <a:gd name="T104" fmla="*/ 8 w 642"/>
                    <a:gd name="T105" fmla="*/ 387 h 1009"/>
                    <a:gd name="T106" fmla="*/ 35 w 642"/>
                    <a:gd name="T107" fmla="*/ 403 h 1009"/>
                    <a:gd name="T108" fmla="*/ 51 w 642"/>
                    <a:gd name="T109" fmla="*/ 411 h 1009"/>
                    <a:gd name="T110" fmla="*/ 65 w 642"/>
                    <a:gd name="T111" fmla="*/ 452 h 100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42"/>
                    <a:gd name="T169" fmla="*/ 0 h 1009"/>
                    <a:gd name="T170" fmla="*/ 642 w 642"/>
                    <a:gd name="T171" fmla="*/ 1009 h 100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42" h="1009">
                      <a:moveTo>
                        <a:pt x="65" y="452"/>
                      </a:moveTo>
                      <a:lnTo>
                        <a:pt x="79" y="535"/>
                      </a:lnTo>
                      <a:lnTo>
                        <a:pt x="84" y="613"/>
                      </a:lnTo>
                      <a:lnTo>
                        <a:pt x="91" y="677"/>
                      </a:lnTo>
                      <a:lnTo>
                        <a:pt x="100" y="739"/>
                      </a:lnTo>
                      <a:lnTo>
                        <a:pt x="116" y="818"/>
                      </a:lnTo>
                      <a:lnTo>
                        <a:pt x="141" y="891"/>
                      </a:lnTo>
                      <a:lnTo>
                        <a:pt x="153" y="922"/>
                      </a:lnTo>
                      <a:lnTo>
                        <a:pt x="178" y="962"/>
                      </a:lnTo>
                      <a:lnTo>
                        <a:pt x="209" y="985"/>
                      </a:lnTo>
                      <a:lnTo>
                        <a:pt x="234" y="997"/>
                      </a:lnTo>
                      <a:lnTo>
                        <a:pt x="263" y="1003"/>
                      </a:lnTo>
                      <a:lnTo>
                        <a:pt x="302" y="1008"/>
                      </a:lnTo>
                      <a:lnTo>
                        <a:pt x="339" y="1003"/>
                      </a:lnTo>
                      <a:lnTo>
                        <a:pt x="377" y="993"/>
                      </a:lnTo>
                      <a:lnTo>
                        <a:pt x="407" y="972"/>
                      </a:lnTo>
                      <a:lnTo>
                        <a:pt x="431" y="939"/>
                      </a:lnTo>
                      <a:lnTo>
                        <a:pt x="452" y="895"/>
                      </a:lnTo>
                      <a:lnTo>
                        <a:pt x="472" y="854"/>
                      </a:lnTo>
                      <a:lnTo>
                        <a:pt x="502" y="779"/>
                      </a:lnTo>
                      <a:lnTo>
                        <a:pt x="531" y="684"/>
                      </a:lnTo>
                      <a:lnTo>
                        <a:pt x="552" y="612"/>
                      </a:lnTo>
                      <a:lnTo>
                        <a:pt x="565" y="526"/>
                      </a:lnTo>
                      <a:lnTo>
                        <a:pt x="575" y="451"/>
                      </a:lnTo>
                      <a:lnTo>
                        <a:pt x="580" y="422"/>
                      </a:lnTo>
                      <a:lnTo>
                        <a:pt x="599" y="411"/>
                      </a:lnTo>
                      <a:lnTo>
                        <a:pt x="614" y="400"/>
                      </a:lnTo>
                      <a:lnTo>
                        <a:pt x="630" y="385"/>
                      </a:lnTo>
                      <a:lnTo>
                        <a:pt x="641" y="367"/>
                      </a:lnTo>
                      <a:lnTo>
                        <a:pt x="639" y="350"/>
                      </a:lnTo>
                      <a:lnTo>
                        <a:pt x="623" y="335"/>
                      </a:lnTo>
                      <a:lnTo>
                        <a:pt x="604" y="324"/>
                      </a:lnTo>
                      <a:lnTo>
                        <a:pt x="585" y="321"/>
                      </a:lnTo>
                      <a:lnTo>
                        <a:pt x="585" y="298"/>
                      </a:lnTo>
                      <a:lnTo>
                        <a:pt x="589" y="237"/>
                      </a:lnTo>
                      <a:lnTo>
                        <a:pt x="595" y="166"/>
                      </a:lnTo>
                      <a:lnTo>
                        <a:pt x="570" y="89"/>
                      </a:lnTo>
                      <a:lnTo>
                        <a:pt x="537" y="50"/>
                      </a:lnTo>
                      <a:lnTo>
                        <a:pt x="457" y="7"/>
                      </a:lnTo>
                      <a:lnTo>
                        <a:pt x="356" y="0"/>
                      </a:lnTo>
                      <a:lnTo>
                        <a:pt x="262" y="11"/>
                      </a:lnTo>
                      <a:lnTo>
                        <a:pt x="151" y="46"/>
                      </a:lnTo>
                      <a:lnTo>
                        <a:pt x="85" y="116"/>
                      </a:lnTo>
                      <a:lnTo>
                        <a:pt x="81" y="183"/>
                      </a:lnTo>
                      <a:lnTo>
                        <a:pt x="85" y="230"/>
                      </a:lnTo>
                      <a:lnTo>
                        <a:pt x="81" y="266"/>
                      </a:lnTo>
                      <a:lnTo>
                        <a:pt x="76" y="291"/>
                      </a:lnTo>
                      <a:lnTo>
                        <a:pt x="56" y="309"/>
                      </a:lnTo>
                      <a:lnTo>
                        <a:pt x="33" y="320"/>
                      </a:lnTo>
                      <a:lnTo>
                        <a:pt x="9" y="334"/>
                      </a:lnTo>
                      <a:lnTo>
                        <a:pt x="1" y="352"/>
                      </a:lnTo>
                      <a:lnTo>
                        <a:pt x="0" y="367"/>
                      </a:lnTo>
                      <a:lnTo>
                        <a:pt x="8" y="387"/>
                      </a:lnTo>
                      <a:lnTo>
                        <a:pt x="35" y="403"/>
                      </a:lnTo>
                      <a:lnTo>
                        <a:pt x="51" y="411"/>
                      </a:lnTo>
                      <a:lnTo>
                        <a:pt x="65" y="452"/>
                      </a:lnTo>
                    </a:path>
                  </a:pathLst>
                </a:custGeom>
                <a:solidFill>
                  <a:srgbClr val="E0A080"/>
                </a:solidFill>
                <a:ln w="12700" cap="rnd" cmpd="sng">
                  <a:solidFill>
                    <a:srgbClr val="000000"/>
                  </a:solidFill>
                  <a:prstDash val="solid"/>
                  <a:round/>
                  <a:headEnd type="none" w="med" len="med"/>
                  <a:tailEnd type="none" w="med" len="med"/>
                </a:ln>
              </p:spPr>
              <p:txBody>
                <a:bodyPr/>
                <a:lstStyle/>
                <a:p>
                  <a:endParaRPr lang="en-AU"/>
                </a:p>
              </p:txBody>
            </p:sp>
            <p:grpSp>
              <p:nvGrpSpPr>
                <p:cNvPr id="11306" name="Group 46"/>
                <p:cNvGrpSpPr>
                  <a:grpSpLocks/>
                </p:cNvGrpSpPr>
                <p:nvPr/>
              </p:nvGrpSpPr>
              <p:grpSpPr bwMode="auto">
                <a:xfrm>
                  <a:off x="3538" y="2455"/>
                  <a:ext cx="681" cy="418"/>
                  <a:chOff x="3538" y="2455"/>
                  <a:chExt cx="681" cy="418"/>
                </a:xfrm>
              </p:grpSpPr>
              <p:sp>
                <p:nvSpPr>
                  <p:cNvPr id="11307" name="Freeform 47"/>
                  <p:cNvSpPr>
                    <a:spLocks/>
                  </p:cNvSpPr>
                  <p:nvPr/>
                </p:nvSpPr>
                <p:spPr bwMode="auto">
                  <a:xfrm>
                    <a:off x="3538" y="2455"/>
                    <a:ext cx="681" cy="418"/>
                  </a:xfrm>
                  <a:custGeom>
                    <a:avLst/>
                    <a:gdLst>
                      <a:gd name="T0" fmla="*/ 540 w 681"/>
                      <a:gd name="T1" fmla="*/ 361 h 418"/>
                      <a:gd name="T2" fmla="*/ 584 w 681"/>
                      <a:gd name="T3" fmla="*/ 408 h 418"/>
                      <a:gd name="T4" fmla="*/ 608 w 681"/>
                      <a:gd name="T5" fmla="*/ 367 h 418"/>
                      <a:gd name="T6" fmla="*/ 637 w 681"/>
                      <a:gd name="T7" fmla="*/ 326 h 418"/>
                      <a:gd name="T8" fmla="*/ 650 w 681"/>
                      <a:gd name="T9" fmla="*/ 283 h 418"/>
                      <a:gd name="T10" fmla="*/ 630 w 681"/>
                      <a:gd name="T11" fmla="*/ 250 h 418"/>
                      <a:gd name="T12" fmla="*/ 673 w 681"/>
                      <a:gd name="T13" fmla="*/ 209 h 418"/>
                      <a:gd name="T14" fmla="*/ 674 w 681"/>
                      <a:gd name="T15" fmla="*/ 169 h 418"/>
                      <a:gd name="T16" fmla="*/ 614 w 681"/>
                      <a:gd name="T17" fmla="*/ 143 h 418"/>
                      <a:gd name="T18" fmla="*/ 553 w 681"/>
                      <a:gd name="T19" fmla="*/ 127 h 418"/>
                      <a:gd name="T20" fmla="*/ 516 w 681"/>
                      <a:gd name="T21" fmla="*/ 97 h 418"/>
                      <a:gd name="T22" fmla="*/ 489 w 681"/>
                      <a:gd name="T23" fmla="*/ 68 h 418"/>
                      <a:gd name="T24" fmla="*/ 444 w 681"/>
                      <a:gd name="T25" fmla="*/ 52 h 418"/>
                      <a:gd name="T26" fmla="*/ 410 w 681"/>
                      <a:gd name="T27" fmla="*/ 37 h 418"/>
                      <a:gd name="T28" fmla="*/ 406 w 681"/>
                      <a:gd name="T29" fmla="*/ 11 h 418"/>
                      <a:gd name="T30" fmla="*/ 364 w 681"/>
                      <a:gd name="T31" fmla="*/ 4 h 418"/>
                      <a:gd name="T32" fmla="*/ 296 w 681"/>
                      <a:gd name="T33" fmla="*/ 19 h 418"/>
                      <a:gd name="T34" fmla="*/ 213 w 681"/>
                      <a:gd name="T35" fmla="*/ 8 h 418"/>
                      <a:gd name="T36" fmla="*/ 148 w 681"/>
                      <a:gd name="T37" fmla="*/ 0 h 418"/>
                      <a:gd name="T38" fmla="*/ 110 w 681"/>
                      <a:gd name="T39" fmla="*/ 35 h 418"/>
                      <a:gd name="T40" fmla="*/ 67 w 681"/>
                      <a:gd name="T41" fmla="*/ 77 h 418"/>
                      <a:gd name="T42" fmla="*/ 9 w 681"/>
                      <a:gd name="T43" fmla="*/ 111 h 418"/>
                      <a:gd name="T44" fmla="*/ 19 w 681"/>
                      <a:gd name="T45" fmla="*/ 156 h 418"/>
                      <a:gd name="T46" fmla="*/ 17 w 681"/>
                      <a:gd name="T47" fmla="*/ 192 h 418"/>
                      <a:gd name="T48" fmla="*/ 2 w 681"/>
                      <a:gd name="T49" fmla="*/ 225 h 418"/>
                      <a:gd name="T50" fmla="*/ 12 w 681"/>
                      <a:gd name="T51" fmla="*/ 272 h 418"/>
                      <a:gd name="T52" fmla="*/ 24 w 681"/>
                      <a:gd name="T53" fmla="*/ 308 h 418"/>
                      <a:gd name="T54" fmla="*/ 42 w 681"/>
                      <a:gd name="T55" fmla="*/ 359 h 418"/>
                      <a:gd name="T56" fmla="*/ 65 w 681"/>
                      <a:gd name="T57" fmla="*/ 403 h 418"/>
                      <a:gd name="T58" fmla="*/ 84 w 681"/>
                      <a:gd name="T59" fmla="*/ 396 h 418"/>
                      <a:gd name="T60" fmla="*/ 130 w 681"/>
                      <a:gd name="T61" fmla="*/ 359 h 418"/>
                      <a:gd name="T62" fmla="*/ 167 w 681"/>
                      <a:gd name="T63" fmla="*/ 322 h 418"/>
                      <a:gd name="T64" fmla="*/ 167 w 681"/>
                      <a:gd name="T65" fmla="*/ 291 h 418"/>
                      <a:gd name="T66" fmla="*/ 173 w 681"/>
                      <a:gd name="T67" fmla="*/ 267 h 418"/>
                      <a:gd name="T68" fmla="*/ 160 w 681"/>
                      <a:gd name="T69" fmla="*/ 239 h 418"/>
                      <a:gd name="T70" fmla="*/ 133 w 681"/>
                      <a:gd name="T71" fmla="*/ 228 h 418"/>
                      <a:gd name="T72" fmla="*/ 142 w 681"/>
                      <a:gd name="T73" fmla="*/ 205 h 418"/>
                      <a:gd name="T74" fmla="*/ 157 w 681"/>
                      <a:gd name="T75" fmla="*/ 187 h 418"/>
                      <a:gd name="T76" fmla="*/ 164 w 681"/>
                      <a:gd name="T77" fmla="*/ 168 h 418"/>
                      <a:gd name="T78" fmla="*/ 200 w 681"/>
                      <a:gd name="T79" fmla="*/ 162 h 418"/>
                      <a:gd name="T80" fmla="*/ 234 w 681"/>
                      <a:gd name="T81" fmla="*/ 162 h 418"/>
                      <a:gd name="T82" fmla="*/ 271 w 681"/>
                      <a:gd name="T83" fmla="*/ 157 h 418"/>
                      <a:gd name="T84" fmla="*/ 302 w 681"/>
                      <a:gd name="T85" fmla="*/ 171 h 418"/>
                      <a:gd name="T86" fmla="*/ 327 w 681"/>
                      <a:gd name="T87" fmla="*/ 186 h 418"/>
                      <a:gd name="T88" fmla="*/ 370 w 681"/>
                      <a:gd name="T89" fmla="*/ 177 h 418"/>
                      <a:gd name="T90" fmla="*/ 409 w 681"/>
                      <a:gd name="T91" fmla="*/ 157 h 418"/>
                      <a:gd name="T92" fmla="*/ 432 w 681"/>
                      <a:gd name="T93" fmla="*/ 131 h 418"/>
                      <a:gd name="T94" fmla="*/ 451 w 681"/>
                      <a:gd name="T95" fmla="*/ 116 h 418"/>
                      <a:gd name="T96" fmla="*/ 491 w 681"/>
                      <a:gd name="T97" fmla="*/ 120 h 418"/>
                      <a:gd name="T98" fmla="*/ 504 w 681"/>
                      <a:gd name="T99" fmla="*/ 149 h 418"/>
                      <a:gd name="T100" fmla="*/ 524 w 681"/>
                      <a:gd name="T101" fmla="*/ 174 h 418"/>
                      <a:gd name="T102" fmla="*/ 519 w 681"/>
                      <a:gd name="T103" fmla="*/ 197 h 418"/>
                      <a:gd name="T104" fmla="*/ 513 w 681"/>
                      <a:gd name="T105" fmla="*/ 222 h 418"/>
                      <a:gd name="T106" fmla="*/ 525 w 681"/>
                      <a:gd name="T107" fmla="*/ 248 h 418"/>
                      <a:gd name="T108" fmla="*/ 526 w 681"/>
                      <a:gd name="T109" fmla="*/ 288 h 4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81"/>
                      <a:gd name="T166" fmla="*/ 0 h 418"/>
                      <a:gd name="T167" fmla="*/ 681 w 681"/>
                      <a:gd name="T168" fmla="*/ 418 h 4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81" h="418">
                        <a:moveTo>
                          <a:pt x="521" y="326"/>
                        </a:moveTo>
                        <a:lnTo>
                          <a:pt x="540" y="361"/>
                        </a:lnTo>
                        <a:lnTo>
                          <a:pt x="560" y="389"/>
                        </a:lnTo>
                        <a:lnTo>
                          <a:pt x="584" y="408"/>
                        </a:lnTo>
                        <a:lnTo>
                          <a:pt x="596" y="393"/>
                        </a:lnTo>
                        <a:lnTo>
                          <a:pt x="608" y="367"/>
                        </a:lnTo>
                        <a:lnTo>
                          <a:pt x="616" y="337"/>
                        </a:lnTo>
                        <a:lnTo>
                          <a:pt x="637" y="326"/>
                        </a:lnTo>
                        <a:lnTo>
                          <a:pt x="646" y="306"/>
                        </a:lnTo>
                        <a:lnTo>
                          <a:pt x="650" y="283"/>
                        </a:lnTo>
                        <a:lnTo>
                          <a:pt x="640" y="262"/>
                        </a:lnTo>
                        <a:lnTo>
                          <a:pt x="630" y="250"/>
                        </a:lnTo>
                        <a:lnTo>
                          <a:pt x="653" y="230"/>
                        </a:lnTo>
                        <a:lnTo>
                          <a:pt x="673" y="209"/>
                        </a:lnTo>
                        <a:lnTo>
                          <a:pt x="680" y="189"/>
                        </a:lnTo>
                        <a:lnTo>
                          <a:pt x="674" y="169"/>
                        </a:lnTo>
                        <a:lnTo>
                          <a:pt x="644" y="151"/>
                        </a:lnTo>
                        <a:lnTo>
                          <a:pt x="614" y="143"/>
                        </a:lnTo>
                        <a:lnTo>
                          <a:pt x="580" y="135"/>
                        </a:lnTo>
                        <a:lnTo>
                          <a:pt x="553" y="127"/>
                        </a:lnTo>
                        <a:lnTo>
                          <a:pt x="531" y="114"/>
                        </a:lnTo>
                        <a:lnTo>
                          <a:pt x="516" y="97"/>
                        </a:lnTo>
                        <a:lnTo>
                          <a:pt x="507" y="83"/>
                        </a:lnTo>
                        <a:lnTo>
                          <a:pt x="489" y="68"/>
                        </a:lnTo>
                        <a:lnTo>
                          <a:pt x="468" y="58"/>
                        </a:lnTo>
                        <a:lnTo>
                          <a:pt x="444" y="52"/>
                        </a:lnTo>
                        <a:lnTo>
                          <a:pt x="418" y="55"/>
                        </a:lnTo>
                        <a:lnTo>
                          <a:pt x="410" y="37"/>
                        </a:lnTo>
                        <a:lnTo>
                          <a:pt x="412" y="25"/>
                        </a:lnTo>
                        <a:lnTo>
                          <a:pt x="406" y="11"/>
                        </a:lnTo>
                        <a:lnTo>
                          <a:pt x="383" y="4"/>
                        </a:lnTo>
                        <a:lnTo>
                          <a:pt x="364" y="4"/>
                        </a:lnTo>
                        <a:lnTo>
                          <a:pt x="336" y="9"/>
                        </a:lnTo>
                        <a:lnTo>
                          <a:pt x="296" y="19"/>
                        </a:lnTo>
                        <a:lnTo>
                          <a:pt x="259" y="14"/>
                        </a:lnTo>
                        <a:lnTo>
                          <a:pt x="213" y="8"/>
                        </a:lnTo>
                        <a:lnTo>
                          <a:pt x="175" y="1"/>
                        </a:lnTo>
                        <a:lnTo>
                          <a:pt x="148" y="0"/>
                        </a:lnTo>
                        <a:lnTo>
                          <a:pt x="125" y="14"/>
                        </a:lnTo>
                        <a:lnTo>
                          <a:pt x="110" y="35"/>
                        </a:lnTo>
                        <a:lnTo>
                          <a:pt x="92" y="55"/>
                        </a:lnTo>
                        <a:lnTo>
                          <a:pt x="67" y="77"/>
                        </a:lnTo>
                        <a:lnTo>
                          <a:pt x="40" y="93"/>
                        </a:lnTo>
                        <a:lnTo>
                          <a:pt x="9" y="111"/>
                        </a:lnTo>
                        <a:lnTo>
                          <a:pt x="7" y="132"/>
                        </a:lnTo>
                        <a:lnTo>
                          <a:pt x="19" y="156"/>
                        </a:lnTo>
                        <a:lnTo>
                          <a:pt x="24" y="171"/>
                        </a:lnTo>
                        <a:lnTo>
                          <a:pt x="17" y="192"/>
                        </a:lnTo>
                        <a:lnTo>
                          <a:pt x="8" y="209"/>
                        </a:lnTo>
                        <a:lnTo>
                          <a:pt x="2" y="225"/>
                        </a:lnTo>
                        <a:lnTo>
                          <a:pt x="0" y="250"/>
                        </a:lnTo>
                        <a:lnTo>
                          <a:pt x="12" y="272"/>
                        </a:lnTo>
                        <a:lnTo>
                          <a:pt x="22" y="289"/>
                        </a:lnTo>
                        <a:lnTo>
                          <a:pt x="24" y="308"/>
                        </a:lnTo>
                        <a:lnTo>
                          <a:pt x="30" y="335"/>
                        </a:lnTo>
                        <a:lnTo>
                          <a:pt x="42" y="359"/>
                        </a:lnTo>
                        <a:lnTo>
                          <a:pt x="50" y="380"/>
                        </a:lnTo>
                        <a:lnTo>
                          <a:pt x="65" y="403"/>
                        </a:lnTo>
                        <a:lnTo>
                          <a:pt x="75" y="417"/>
                        </a:lnTo>
                        <a:lnTo>
                          <a:pt x="84" y="396"/>
                        </a:lnTo>
                        <a:lnTo>
                          <a:pt x="102" y="374"/>
                        </a:lnTo>
                        <a:lnTo>
                          <a:pt x="130" y="359"/>
                        </a:lnTo>
                        <a:lnTo>
                          <a:pt x="153" y="339"/>
                        </a:lnTo>
                        <a:lnTo>
                          <a:pt x="167" y="322"/>
                        </a:lnTo>
                        <a:lnTo>
                          <a:pt x="171" y="305"/>
                        </a:lnTo>
                        <a:lnTo>
                          <a:pt x="167" y="291"/>
                        </a:lnTo>
                        <a:lnTo>
                          <a:pt x="170" y="278"/>
                        </a:lnTo>
                        <a:lnTo>
                          <a:pt x="173" y="267"/>
                        </a:lnTo>
                        <a:lnTo>
                          <a:pt x="171" y="255"/>
                        </a:lnTo>
                        <a:lnTo>
                          <a:pt x="160" y="239"/>
                        </a:lnTo>
                        <a:lnTo>
                          <a:pt x="146" y="233"/>
                        </a:lnTo>
                        <a:lnTo>
                          <a:pt x="133" y="228"/>
                        </a:lnTo>
                        <a:lnTo>
                          <a:pt x="135" y="217"/>
                        </a:lnTo>
                        <a:lnTo>
                          <a:pt x="142" y="205"/>
                        </a:lnTo>
                        <a:lnTo>
                          <a:pt x="152" y="192"/>
                        </a:lnTo>
                        <a:lnTo>
                          <a:pt x="157" y="187"/>
                        </a:lnTo>
                        <a:lnTo>
                          <a:pt x="159" y="177"/>
                        </a:lnTo>
                        <a:lnTo>
                          <a:pt x="164" y="168"/>
                        </a:lnTo>
                        <a:lnTo>
                          <a:pt x="178" y="162"/>
                        </a:lnTo>
                        <a:lnTo>
                          <a:pt x="200" y="162"/>
                        </a:lnTo>
                        <a:lnTo>
                          <a:pt x="219" y="162"/>
                        </a:lnTo>
                        <a:lnTo>
                          <a:pt x="234" y="162"/>
                        </a:lnTo>
                        <a:lnTo>
                          <a:pt x="252" y="157"/>
                        </a:lnTo>
                        <a:lnTo>
                          <a:pt x="271" y="157"/>
                        </a:lnTo>
                        <a:lnTo>
                          <a:pt x="290" y="163"/>
                        </a:lnTo>
                        <a:lnTo>
                          <a:pt x="302" y="171"/>
                        </a:lnTo>
                        <a:lnTo>
                          <a:pt x="312" y="179"/>
                        </a:lnTo>
                        <a:lnTo>
                          <a:pt x="327" y="186"/>
                        </a:lnTo>
                        <a:lnTo>
                          <a:pt x="350" y="184"/>
                        </a:lnTo>
                        <a:lnTo>
                          <a:pt x="370" y="177"/>
                        </a:lnTo>
                        <a:lnTo>
                          <a:pt x="387" y="170"/>
                        </a:lnTo>
                        <a:lnTo>
                          <a:pt x="409" y="157"/>
                        </a:lnTo>
                        <a:lnTo>
                          <a:pt x="423" y="145"/>
                        </a:lnTo>
                        <a:lnTo>
                          <a:pt x="432" y="131"/>
                        </a:lnTo>
                        <a:lnTo>
                          <a:pt x="439" y="120"/>
                        </a:lnTo>
                        <a:lnTo>
                          <a:pt x="451" y="116"/>
                        </a:lnTo>
                        <a:lnTo>
                          <a:pt x="468" y="118"/>
                        </a:lnTo>
                        <a:lnTo>
                          <a:pt x="491" y="120"/>
                        </a:lnTo>
                        <a:lnTo>
                          <a:pt x="497" y="134"/>
                        </a:lnTo>
                        <a:lnTo>
                          <a:pt x="504" y="149"/>
                        </a:lnTo>
                        <a:lnTo>
                          <a:pt x="514" y="163"/>
                        </a:lnTo>
                        <a:lnTo>
                          <a:pt x="524" y="174"/>
                        </a:lnTo>
                        <a:lnTo>
                          <a:pt x="528" y="184"/>
                        </a:lnTo>
                        <a:lnTo>
                          <a:pt x="519" y="197"/>
                        </a:lnTo>
                        <a:lnTo>
                          <a:pt x="513" y="210"/>
                        </a:lnTo>
                        <a:lnTo>
                          <a:pt x="513" y="222"/>
                        </a:lnTo>
                        <a:lnTo>
                          <a:pt x="519" y="236"/>
                        </a:lnTo>
                        <a:lnTo>
                          <a:pt x="525" y="248"/>
                        </a:lnTo>
                        <a:lnTo>
                          <a:pt x="539" y="259"/>
                        </a:lnTo>
                        <a:lnTo>
                          <a:pt x="526" y="288"/>
                        </a:lnTo>
                        <a:lnTo>
                          <a:pt x="521" y="326"/>
                        </a:lnTo>
                      </a:path>
                    </a:pathLst>
                  </a:custGeom>
                  <a:solidFill>
                    <a:srgbClr val="A04000"/>
                  </a:solidFill>
                  <a:ln w="12700" cap="rnd" cmpd="sng">
                    <a:solidFill>
                      <a:srgbClr val="000000"/>
                    </a:solidFill>
                    <a:prstDash val="solid"/>
                    <a:round/>
                    <a:headEnd type="none" w="med" len="med"/>
                    <a:tailEnd type="none" w="med" len="med"/>
                  </a:ln>
                </p:spPr>
                <p:txBody>
                  <a:bodyPr/>
                  <a:lstStyle/>
                  <a:p>
                    <a:endParaRPr lang="en-AU"/>
                  </a:p>
                </p:txBody>
              </p:sp>
              <p:grpSp>
                <p:nvGrpSpPr>
                  <p:cNvPr id="11308" name="Group 48"/>
                  <p:cNvGrpSpPr>
                    <a:grpSpLocks/>
                  </p:cNvGrpSpPr>
                  <p:nvPr/>
                </p:nvGrpSpPr>
                <p:grpSpPr bwMode="auto">
                  <a:xfrm>
                    <a:off x="3628" y="2533"/>
                    <a:ext cx="500" cy="215"/>
                    <a:chOff x="3628" y="2533"/>
                    <a:chExt cx="500" cy="215"/>
                  </a:xfrm>
                </p:grpSpPr>
                <p:sp>
                  <p:nvSpPr>
                    <p:cNvPr id="11309" name="Freeform 49"/>
                    <p:cNvSpPr>
                      <a:spLocks/>
                    </p:cNvSpPr>
                    <p:nvPr/>
                  </p:nvSpPr>
                  <p:spPr bwMode="auto">
                    <a:xfrm>
                      <a:off x="3735" y="2551"/>
                      <a:ext cx="82" cy="65"/>
                    </a:xfrm>
                    <a:custGeom>
                      <a:avLst/>
                      <a:gdLst>
                        <a:gd name="T0" fmla="*/ 81 w 82"/>
                        <a:gd name="T1" fmla="*/ 64 h 65"/>
                        <a:gd name="T2" fmla="*/ 58 w 82"/>
                        <a:gd name="T3" fmla="*/ 55 h 65"/>
                        <a:gd name="T4" fmla="*/ 45 w 82"/>
                        <a:gd name="T5" fmla="*/ 33 h 65"/>
                        <a:gd name="T6" fmla="*/ 51 w 82"/>
                        <a:gd name="T7" fmla="*/ 18 h 65"/>
                        <a:gd name="T8" fmla="*/ 67 w 82"/>
                        <a:gd name="T9" fmla="*/ 0 h 65"/>
                        <a:gd name="T10" fmla="*/ 55 w 82"/>
                        <a:gd name="T11" fmla="*/ 5 h 65"/>
                        <a:gd name="T12" fmla="*/ 46 w 82"/>
                        <a:gd name="T13" fmla="*/ 12 h 65"/>
                        <a:gd name="T14" fmla="*/ 34 w 82"/>
                        <a:gd name="T15" fmla="*/ 22 h 65"/>
                        <a:gd name="T16" fmla="*/ 34 w 82"/>
                        <a:gd name="T17" fmla="*/ 34 h 65"/>
                        <a:gd name="T18" fmla="*/ 38 w 82"/>
                        <a:gd name="T19" fmla="*/ 42 h 65"/>
                        <a:gd name="T20" fmla="*/ 36 w 82"/>
                        <a:gd name="T21" fmla="*/ 53 h 65"/>
                        <a:gd name="T22" fmla="*/ 28 w 82"/>
                        <a:gd name="T23" fmla="*/ 47 h 65"/>
                        <a:gd name="T24" fmla="*/ 11 w 82"/>
                        <a:gd name="T25" fmla="*/ 37 h 65"/>
                        <a:gd name="T26" fmla="*/ 9 w 82"/>
                        <a:gd name="T27" fmla="*/ 24 h 65"/>
                        <a:gd name="T28" fmla="*/ 0 w 82"/>
                        <a:gd name="T29" fmla="*/ 39 h 65"/>
                        <a:gd name="T30" fmla="*/ 12 w 82"/>
                        <a:gd name="T31" fmla="*/ 53 h 65"/>
                        <a:gd name="T32" fmla="*/ 17 w 82"/>
                        <a:gd name="T33" fmla="*/ 64 h 65"/>
                        <a:gd name="T34" fmla="*/ 37 w 82"/>
                        <a:gd name="T35" fmla="*/ 63 h 65"/>
                        <a:gd name="T36" fmla="*/ 59 w 82"/>
                        <a:gd name="T37" fmla="*/ 59 h 65"/>
                        <a:gd name="T38" fmla="*/ 81 w 82"/>
                        <a:gd name="T39" fmla="*/ 64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
                        <a:gd name="T61" fmla="*/ 0 h 65"/>
                        <a:gd name="T62" fmla="*/ 82 w 82"/>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 h="65">
                          <a:moveTo>
                            <a:pt x="81" y="64"/>
                          </a:moveTo>
                          <a:lnTo>
                            <a:pt x="58" y="55"/>
                          </a:lnTo>
                          <a:lnTo>
                            <a:pt x="45" y="33"/>
                          </a:lnTo>
                          <a:lnTo>
                            <a:pt x="51" y="18"/>
                          </a:lnTo>
                          <a:lnTo>
                            <a:pt x="67" y="0"/>
                          </a:lnTo>
                          <a:lnTo>
                            <a:pt x="55" y="5"/>
                          </a:lnTo>
                          <a:lnTo>
                            <a:pt x="46" y="12"/>
                          </a:lnTo>
                          <a:lnTo>
                            <a:pt x="34" y="22"/>
                          </a:lnTo>
                          <a:lnTo>
                            <a:pt x="34" y="34"/>
                          </a:lnTo>
                          <a:lnTo>
                            <a:pt x="38" y="42"/>
                          </a:lnTo>
                          <a:lnTo>
                            <a:pt x="36" y="53"/>
                          </a:lnTo>
                          <a:lnTo>
                            <a:pt x="28" y="47"/>
                          </a:lnTo>
                          <a:lnTo>
                            <a:pt x="11" y="37"/>
                          </a:lnTo>
                          <a:lnTo>
                            <a:pt x="9" y="24"/>
                          </a:lnTo>
                          <a:lnTo>
                            <a:pt x="0" y="39"/>
                          </a:lnTo>
                          <a:lnTo>
                            <a:pt x="12" y="53"/>
                          </a:lnTo>
                          <a:lnTo>
                            <a:pt x="17" y="64"/>
                          </a:lnTo>
                          <a:lnTo>
                            <a:pt x="37" y="63"/>
                          </a:lnTo>
                          <a:lnTo>
                            <a:pt x="59" y="59"/>
                          </a:lnTo>
                          <a:lnTo>
                            <a:pt x="81" y="64"/>
                          </a:lnTo>
                        </a:path>
                      </a:pathLst>
                    </a:custGeom>
                    <a:solidFill>
                      <a:srgbClr val="604020"/>
                    </a:solidFill>
                    <a:ln w="12700" cap="rnd" cmpd="sng">
                      <a:solidFill>
                        <a:srgbClr val="000000"/>
                      </a:solidFill>
                      <a:prstDash val="solid"/>
                      <a:round/>
                      <a:headEnd type="none" w="med" len="med"/>
                      <a:tailEnd type="none" w="med" len="med"/>
                    </a:ln>
                  </p:spPr>
                  <p:txBody>
                    <a:bodyPr/>
                    <a:lstStyle/>
                    <a:p>
                      <a:endParaRPr lang="en-AU"/>
                    </a:p>
                  </p:txBody>
                </p:sp>
                <p:sp>
                  <p:nvSpPr>
                    <p:cNvPr id="11310" name="Freeform 50"/>
                    <p:cNvSpPr>
                      <a:spLocks/>
                    </p:cNvSpPr>
                    <p:nvPr/>
                  </p:nvSpPr>
                  <p:spPr bwMode="auto">
                    <a:xfrm>
                      <a:off x="3946" y="2533"/>
                      <a:ext cx="47" cy="41"/>
                    </a:xfrm>
                    <a:custGeom>
                      <a:avLst/>
                      <a:gdLst>
                        <a:gd name="T0" fmla="*/ 29 w 47"/>
                        <a:gd name="T1" fmla="*/ 40 h 41"/>
                        <a:gd name="T2" fmla="*/ 35 w 47"/>
                        <a:gd name="T3" fmla="*/ 19 h 41"/>
                        <a:gd name="T4" fmla="*/ 29 w 47"/>
                        <a:gd name="T5" fmla="*/ 10 h 41"/>
                        <a:gd name="T6" fmla="*/ 15 w 47"/>
                        <a:gd name="T7" fmla="*/ 5 h 41"/>
                        <a:gd name="T8" fmla="*/ 0 w 47"/>
                        <a:gd name="T9" fmla="*/ 6 h 41"/>
                        <a:gd name="T10" fmla="*/ 12 w 47"/>
                        <a:gd name="T11" fmla="*/ 0 h 41"/>
                        <a:gd name="T12" fmla="*/ 29 w 47"/>
                        <a:gd name="T13" fmla="*/ 2 h 41"/>
                        <a:gd name="T14" fmla="*/ 45 w 47"/>
                        <a:gd name="T15" fmla="*/ 13 h 41"/>
                        <a:gd name="T16" fmla="*/ 46 w 47"/>
                        <a:gd name="T17" fmla="*/ 24 h 41"/>
                        <a:gd name="T18" fmla="*/ 29 w 47"/>
                        <a:gd name="T19" fmla="*/ 40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
                        <a:gd name="T31" fmla="*/ 0 h 41"/>
                        <a:gd name="T32" fmla="*/ 47 w 47"/>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 h="41">
                          <a:moveTo>
                            <a:pt x="29" y="40"/>
                          </a:moveTo>
                          <a:lnTo>
                            <a:pt x="35" y="19"/>
                          </a:lnTo>
                          <a:lnTo>
                            <a:pt x="29" y="10"/>
                          </a:lnTo>
                          <a:lnTo>
                            <a:pt x="15" y="5"/>
                          </a:lnTo>
                          <a:lnTo>
                            <a:pt x="0" y="6"/>
                          </a:lnTo>
                          <a:lnTo>
                            <a:pt x="12" y="0"/>
                          </a:lnTo>
                          <a:lnTo>
                            <a:pt x="29" y="2"/>
                          </a:lnTo>
                          <a:lnTo>
                            <a:pt x="45" y="13"/>
                          </a:lnTo>
                          <a:lnTo>
                            <a:pt x="46" y="24"/>
                          </a:lnTo>
                          <a:lnTo>
                            <a:pt x="29" y="40"/>
                          </a:lnTo>
                        </a:path>
                      </a:pathLst>
                    </a:custGeom>
                    <a:solidFill>
                      <a:srgbClr val="604020"/>
                    </a:solidFill>
                    <a:ln w="12700" cap="rnd" cmpd="sng">
                      <a:solidFill>
                        <a:srgbClr val="000000"/>
                      </a:solidFill>
                      <a:prstDash val="solid"/>
                      <a:round/>
                      <a:headEnd type="none" w="med" len="med"/>
                      <a:tailEnd type="none" w="med" len="med"/>
                    </a:ln>
                  </p:spPr>
                  <p:txBody>
                    <a:bodyPr/>
                    <a:lstStyle/>
                    <a:p>
                      <a:endParaRPr lang="en-AU"/>
                    </a:p>
                  </p:txBody>
                </p:sp>
                <p:sp>
                  <p:nvSpPr>
                    <p:cNvPr id="11311" name="Freeform 51"/>
                    <p:cNvSpPr>
                      <a:spLocks/>
                    </p:cNvSpPr>
                    <p:nvPr/>
                  </p:nvSpPr>
                  <p:spPr bwMode="auto">
                    <a:xfrm>
                      <a:off x="3628" y="2642"/>
                      <a:ext cx="41" cy="40"/>
                    </a:xfrm>
                    <a:custGeom>
                      <a:avLst/>
                      <a:gdLst>
                        <a:gd name="T0" fmla="*/ 40 w 41"/>
                        <a:gd name="T1" fmla="*/ 36 h 40"/>
                        <a:gd name="T2" fmla="*/ 16 w 41"/>
                        <a:gd name="T3" fmla="*/ 33 h 40"/>
                        <a:gd name="T4" fmla="*/ 13 w 41"/>
                        <a:gd name="T5" fmla="*/ 29 h 40"/>
                        <a:gd name="T6" fmla="*/ 3 w 41"/>
                        <a:gd name="T7" fmla="*/ 11 h 40"/>
                        <a:gd name="T8" fmla="*/ 3 w 41"/>
                        <a:gd name="T9" fmla="*/ 0 h 40"/>
                        <a:gd name="T10" fmla="*/ 0 w 41"/>
                        <a:gd name="T11" fmla="*/ 17 h 40"/>
                        <a:gd name="T12" fmla="*/ 3 w 41"/>
                        <a:gd name="T13" fmla="*/ 30 h 40"/>
                        <a:gd name="T14" fmla="*/ 10 w 41"/>
                        <a:gd name="T15" fmla="*/ 39 h 40"/>
                        <a:gd name="T16" fmla="*/ 40 w 41"/>
                        <a:gd name="T17" fmla="*/ 3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
                        <a:gd name="T28" fmla="*/ 0 h 40"/>
                        <a:gd name="T29" fmla="*/ 41 w 41"/>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 h="40">
                          <a:moveTo>
                            <a:pt x="40" y="36"/>
                          </a:moveTo>
                          <a:lnTo>
                            <a:pt x="16" y="33"/>
                          </a:lnTo>
                          <a:lnTo>
                            <a:pt x="13" y="29"/>
                          </a:lnTo>
                          <a:lnTo>
                            <a:pt x="3" y="11"/>
                          </a:lnTo>
                          <a:lnTo>
                            <a:pt x="3" y="0"/>
                          </a:lnTo>
                          <a:lnTo>
                            <a:pt x="0" y="17"/>
                          </a:lnTo>
                          <a:lnTo>
                            <a:pt x="3" y="30"/>
                          </a:lnTo>
                          <a:lnTo>
                            <a:pt x="10" y="39"/>
                          </a:lnTo>
                          <a:lnTo>
                            <a:pt x="40" y="36"/>
                          </a:lnTo>
                        </a:path>
                      </a:pathLst>
                    </a:custGeom>
                    <a:solidFill>
                      <a:srgbClr val="604020"/>
                    </a:solidFill>
                    <a:ln w="12700" cap="rnd" cmpd="sng">
                      <a:solidFill>
                        <a:srgbClr val="000000"/>
                      </a:solidFill>
                      <a:prstDash val="solid"/>
                      <a:round/>
                      <a:headEnd type="none" w="med" len="med"/>
                      <a:tailEnd type="none" w="med" len="med"/>
                    </a:ln>
                  </p:spPr>
                  <p:txBody>
                    <a:bodyPr/>
                    <a:lstStyle/>
                    <a:p>
                      <a:endParaRPr lang="en-AU"/>
                    </a:p>
                  </p:txBody>
                </p:sp>
                <p:sp>
                  <p:nvSpPr>
                    <p:cNvPr id="11312" name="Freeform 52"/>
                    <p:cNvSpPr>
                      <a:spLocks/>
                    </p:cNvSpPr>
                    <p:nvPr/>
                  </p:nvSpPr>
                  <p:spPr bwMode="auto">
                    <a:xfrm>
                      <a:off x="3633" y="2679"/>
                      <a:ext cx="36" cy="43"/>
                    </a:xfrm>
                    <a:custGeom>
                      <a:avLst/>
                      <a:gdLst>
                        <a:gd name="T0" fmla="*/ 35 w 36"/>
                        <a:gd name="T1" fmla="*/ 0 h 43"/>
                        <a:gd name="T2" fmla="*/ 9 w 36"/>
                        <a:gd name="T3" fmla="*/ 13 h 43"/>
                        <a:gd name="T4" fmla="*/ 0 w 36"/>
                        <a:gd name="T5" fmla="*/ 26 h 43"/>
                        <a:gd name="T6" fmla="*/ 2 w 36"/>
                        <a:gd name="T7" fmla="*/ 37 h 43"/>
                        <a:gd name="T8" fmla="*/ 13 w 36"/>
                        <a:gd name="T9" fmla="*/ 42 h 43"/>
                        <a:gd name="T10" fmla="*/ 13 w 36"/>
                        <a:gd name="T11" fmla="*/ 35 h 43"/>
                        <a:gd name="T12" fmla="*/ 13 w 36"/>
                        <a:gd name="T13" fmla="*/ 24 h 43"/>
                        <a:gd name="T14" fmla="*/ 21 w 36"/>
                        <a:gd name="T15" fmla="*/ 18 h 43"/>
                        <a:gd name="T16" fmla="*/ 35 w 36"/>
                        <a:gd name="T17" fmla="*/ 0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43"/>
                        <a:gd name="T29" fmla="*/ 36 w 36"/>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43">
                          <a:moveTo>
                            <a:pt x="35" y="0"/>
                          </a:moveTo>
                          <a:lnTo>
                            <a:pt x="9" y="13"/>
                          </a:lnTo>
                          <a:lnTo>
                            <a:pt x="0" y="26"/>
                          </a:lnTo>
                          <a:lnTo>
                            <a:pt x="2" y="37"/>
                          </a:lnTo>
                          <a:lnTo>
                            <a:pt x="13" y="42"/>
                          </a:lnTo>
                          <a:lnTo>
                            <a:pt x="13" y="35"/>
                          </a:lnTo>
                          <a:lnTo>
                            <a:pt x="13" y="24"/>
                          </a:lnTo>
                          <a:lnTo>
                            <a:pt x="21" y="18"/>
                          </a:lnTo>
                          <a:lnTo>
                            <a:pt x="35" y="0"/>
                          </a:lnTo>
                        </a:path>
                      </a:pathLst>
                    </a:custGeom>
                    <a:solidFill>
                      <a:srgbClr val="604020"/>
                    </a:solidFill>
                    <a:ln w="12700" cap="rnd" cmpd="sng">
                      <a:solidFill>
                        <a:srgbClr val="000000"/>
                      </a:solidFill>
                      <a:prstDash val="solid"/>
                      <a:round/>
                      <a:headEnd type="none" w="med" len="med"/>
                      <a:tailEnd type="none" w="med" len="med"/>
                    </a:ln>
                  </p:spPr>
                  <p:txBody>
                    <a:bodyPr/>
                    <a:lstStyle/>
                    <a:p>
                      <a:endParaRPr lang="en-AU"/>
                    </a:p>
                  </p:txBody>
                </p:sp>
                <p:sp>
                  <p:nvSpPr>
                    <p:cNvPr id="11313" name="Freeform 53"/>
                    <p:cNvSpPr>
                      <a:spLocks/>
                    </p:cNvSpPr>
                    <p:nvPr/>
                  </p:nvSpPr>
                  <p:spPr bwMode="auto">
                    <a:xfrm>
                      <a:off x="4062" y="2714"/>
                      <a:ext cx="66" cy="34"/>
                    </a:xfrm>
                    <a:custGeom>
                      <a:avLst/>
                      <a:gdLst>
                        <a:gd name="T0" fmla="*/ 12 w 66"/>
                        <a:gd name="T1" fmla="*/ 0 h 34"/>
                        <a:gd name="T2" fmla="*/ 38 w 66"/>
                        <a:gd name="T3" fmla="*/ 8 h 34"/>
                        <a:gd name="T4" fmla="*/ 53 w 66"/>
                        <a:gd name="T5" fmla="*/ 8 h 34"/>
                        <a:gd name="T6" fmla="*/ 65 w 66"/>
                        <a:gd name="T7" fmla="*/ 0 h 34"/>
                        <a:gd name="T8" fmla="*/ 56 w 66"/>
                        <a:gd name="T9" fmla="*/ 12 h 34"/>
                        <a:gd name="T10" fmla="*/ 40 w 66"/>
                        <a:gd name="T11" fmla="*/ 16 h 34"/>
                        <a:gd name="T12" fmla="*/ 46 w 66"/>
                        <a:gd name="T13" fmla="*/ 24 h 34"/>
                        <a:gd name="T14" fmla="*/ 60 w 66"/>
                        <a:gd name="T15" fmla="*/ 28 h 34"/>
                        <a:gd name="T16" fmla="*/ 33 w 66"/>
                        <a:gd name="T17" fmla="*/ 26 h 34"/>
                        <a:gd name="T18" fmla="*/ 23 w 66"/>
                        <a:gd name="T19" fmla="*/ 20 h 34"/>
                        <a:gd name="T20" fmla="*/ 16 w 66"/>
                        <a:gd name="T21" fmla="*/ 12 h 34"/>
                        <a:gd name="T22" fmla="*/ 11 w 66"/>
                        <a:gd name="T23" fmla="*/ 20 h 34"/>
                        <a:gd name="T24" fmla="*/ 10 w 66"/>
                        <a:gd name="T25" fmla="*/ 33 h 34"/>
                        <a:gd name="T26" fmla="*/ 0 w 66"/>
                        <a:gd name="T27" fmla="*/ 24 h 34"/>
                        <a:gd name="T28" fmla="*/ 4 w 66"/>
                        <a:gd name="T29" fmla="*/ 12 h 34"/>
                        <a:gd name="T30" fmla="*/ 12 w 66"/>
                        <a:gd name="T31" fmla="*/ 0 h 3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6"/>
                        <a:gd name="T49" fmla="*/ 0 h 34"/>
                        <a:gd name="T50" fmla="*/ 66 w 66"/>
                        <a:gd name="T51" fmla="*/ 34 h 3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6" h="34">
                          <a:moveTo>
                            <a:pt x="12" y="0"/>
                          </a:moveTo>
                          <a:lnTo>
                            <a:pt x="38" y="8"/>
                          </a:lnTo>
                          <a:lnTo>
                            <a:pt x="53" y="8"/>
                          </a:lnTo>
                          <a:lnTo>
                            <a:pt x="65" y="0"/>
                          </a:lnTo>
                          <a:lnTo>
                            <a:pt x="56" y="12"/>
                          </a:lnTo>
                          <a:lnTo>
                            <a:pt x="40" y="16"/>
                          </a:lnTo>
                          <a:lnTo>
                            <a:pt x="46" y="24"/>
                          </a:lnTo>
                          <a:lnTo>
                            <a:pt x="60" y="28"/>
                          </a:lnTo>
                          <a:lnTo>
                            <a:pt x="33" y="26"/>
                          </a:lnTo>
                          <a:lnTo>
                            <a:pt x="23" y="20"/>
                          </a:lnTo>
                          <a:lnTo>
                            <a:pt x="16" y="12"/>
                          </a:lnTo>
                          <a:lnTo>
                            <a:pt x="11" y="20"/>
                          </a:lnTo>
                          <a:lnTo>
                            <a:pt x="10" y="33"/>
                          </a:lnTo>
                          <a:lnTo>
                            <a:pt x="0" y="24"/>
                          </a:lnTo>
                          <a:lnTo>
                            <a:pt x="4" y="12"/>
                          </a:lnTo>
                          <a:lnTo>
                            <a:pt x="12" y="0"/>
                          </a:lnTo>
                        </a:path>
                      </a:pathLst>
                    </a:custGeom>
                    <a:solidFill>
                      <a:srgbClr val="604020"/>
                    </a:solidFill>
                    <a:ln w="12700" cap="rnd" cmpd="sng">
                      <a:solidFill>
                        <a:srgbClr val="000000"/>
                      </a:solidFill>
                      <a:prstDash val="solid"/>
                      <a:round/>
                      <a:headEnd type="none" w="med" len="med"/>
                      <a:tailEnd type="none" w="med" len="med"/>
                    </a:ln>
                  </p:spPr>
                  <p:txBody>
                    <a:bodyPr/>
                    <a:lstStyle/>
                    <a:p>
                      <a:endParaRPr lang="en-AU"/>
                    </a:p>
                  </p:txBody>
                </p:sp>
              </p:grpSp>
            </p:grpSp>
          </p:grpSp>
          <p:grpSp>
            <p:nvGrpSpPr>
              <p:cNvPr id="11289" name="Group 54"/>
              <p:cNvGrpSpPr>
                <a:grpSpLocks/>
              </p:cNvGrpSpPr>
              <p:nvPr/>
            </p:nvGrpSpPr>
            <p:grpSpPr bwMode="auto">
              <a:xfrm>
                <a:off x="3723" y="2672"/>
                <a:ext cx="329" cy="566"/>
                <a:chOff x="3723" y="2672"/>
                <a:chExt cx="329" cy="566"/>
              </a:xfrm>
            </p:grpSpPr>
            <p:grpSp>
              <p:nvGrpSpPr>
                <p:cNvPr id="11290" name="Group 55"/>
                <p:cNvGrpSpPr>
                  <a:grpSpLocks/>
                </p:cNvGrpSpPr>
                <p:nvPr/>
              </p:nvGrpSpPr>
              <p:grpSpPr bwMode="auto">
                <a:xfrm>
                  <a:off x="3792" y="3058"/>
                  <a:ext cx="125" cy="180"/>
                  <a:chOff x="3792" y="3058"/>
                  <a:chExt cx="125" cy="180"/>
                </a:xfrm>
              </p:grpSpPr>
              <p:sp>
                <p:nvSpPr>
                  <p:cNvPr id="11299" name="Freeform 56"/>
                  <p:cNvSpPr>
                    <a:spLocks/>
                  </p:cNvSpPr>
                  <p:nvPr/>
                </p:nvSpPr>
                <p:spPr bwMode="auto">
                  <a:xfrm>
                    <a:off x="3792" y="3058"/>
                    <a:ext cx="125" cy="111"/>
                  </a:xfrm>
                  <a:custGeom>
                    <a:avLst/>
                    <a:gdLst>
                      <a:gd name="T0" fmla="*/ 6 w 125"/>
                      <a:gd name="T1" fmla="*/ 110 h 111"/>
                      <a:gd name="T2" fmla="*/ 0 w 125"/>
                      <a:gd name="T3" fmla="*/ 0 h 111"/>
                      <a:gd name="T4" fmla="*/ 19 w 125"/>
                      <a:gd name="T5" fmla="*/ 8 h 111"/>
                      <a:gd name="T6" fmla="*/ 32 w 125"/>
                      <a:gd name="T7" fmla="*/ 14 h 111"/>
                      <a:gd name="T8" fmla="*/ 49 w 125"/>
                      <a:gd name="T9" fmla="*/ 18 h 111"/>
                      <a:gd name="T10" fmla="*/ 77 w 125"/>
                      <a:gd name="T11" fmla="*/ 18 h 111"/>
                      <a:gd name="T12" fmla="*/ 94 w 125"/>
                      <a:gd name="T13" fmla="*/ 16 h 111"/>
                      <a:gd name="T14" fmla="*/ 109 w 125"/>
                      <a:gd name="T15" fmla="*/ 11 h 111"/>
                      <a:gd name="T16" fmla="*/ 124 w 125"/>
                      <a:gd name="T17" fmla="*/ 2 h 111"/>
                      <a:gd name="T18" fmla="*/ 120 w 125"/>
                      <a:gd name="T19" fmla="*/ 110 h 111"/>
                      <a:gd name="T20" fmla="*/ 6 w 125"/>
                      <a:gd name="T21" fmla="*/ 110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5"/>
                      <a:gd name="T34" fmla="*/ 0 h 111"/>
                      <a:gd name="T35" fmla="*/ 125 w 125"/>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5" h="111">
                        <a:moveTo>
                          <a:pt x="6" y="110"/>
                        </a:moveTo>
                        <a:lnTo>
                          <a:pt x="0" y="0"/>
                        </a:lnTo>
                        <a:lnTo>
                          <a:pt x="19" y="8"/>
                        </a:lnTo>
                        <a:lnTo>
                          <a:pt x="32" y="14"/>
                        </a:lnTo>
                        <a:lnTo>
                          <a:pt x="49" y="18"/>
                        </a:lnTo>
                        <a:lnTo>
                          <a:pt x="77" y="18"/>
                        </a:lnTo>
                        <a:lnTo>
                          <a:pt x="94" y="16"/>
                        </a:lnTo>
                        <a:lnTo>
                          <a:pt x="109" y="11"/>
                        </a:lnTo>
                        <a:lnTo>
                          <a:pt x="124" y="2"/>
                        </a:lnTo>
                        <a:lnTo>
                          <a:pt x="120" y="110"/>
                        </a:lnTo>
                        <a:lnTo>
                          <a:pt x="6" y="110"/>
                        </a:lnTo>
                      </a:path>
                    </a:pathLst>
                  </a:custGeom>
                  <a:solidFill>
                    <a:srgbClr val="000000"/>
                  </a:solidFill>
                  <a:ln w="12700" cap="rnd" cmpd="sng">
                    <a:solidFill>
                      <a:srgbClr val="000000"/>
                    </a:solidFill>
                    <a:prstDash val="solid"/>
                    <a:round/>
                    <a:headEnd type="none" w="med" len="med"/>
                    <a:tailEnd type="none" w="med" len="med"/>
                  </a:ln>
                </p:spPr>
                <p:txBody>
                  <a:bodyPr/>
                  <a:lstStyle/>
                  <a:p>
                    <a:endParaRPr lang="en-AU"/>
                  </a:p>
                </p:txBody>
              </p:sp>
              <p:grpSp>
                <p:nvGrpSpPr>
                  <p:cNvPr id="11300" name="Group 57"/>
                  <p:cNvGrpSpPr>
                    <a:grpSpLocks/>
                  </p:cNvGrpSpPr>
                  <p:nvPr/>
                </p:nvGrpSpPr>
                <p:grpSpPr bwMode="auto">
                  <a:xfrm>
                    <a:off x="3792" y="3058"/>
                    <a:ext cx="125" cy="180"/>
                    <a:chOff x="3792" y="3058"/>
                    <a:chExt cx="125" cy="180"/>
                  </a:xfrm>
                </p:grpSpPr>
                <p:sp>
                  <p:nvSpPr>
                    <p:cNvPr id="11302" name="Oval 58"/>
                    <p:cNvSpPr>
                      <a:spLocks noChangeArrowheads="1"/>
                    </p:cNvSpPr>
                    <p:nvPr/>
                  </p:nvSpPr>
                  <p:spPr bwMode="auto">
                    <a:xfrm>
                      <a:off x="3799" y="3092"/>
                      <a:ext cx="107" cy="146"/>
                    </a:xfrm>
                    <a:prstGeom prst="ellipse">
                      <a:avLst/>
                    </a:prstGeom>
                    <a:solidFill>
                      <a:srgbClr val="000000"/>
                    </a:solidFill>
                    <a:ln w="12700">
                      <a:solidFill>
                        <a:srgbClr val="000000"/>
                      </a:solidFill>
                      <a:round/>
                      <a:headEnd/>
                      <a:tailEnd/>
                    </a:ln>
                  </p:spPr>
                  <p:txBody>
                    <a:bodyPr wrap="none" anchor="ctr"/>
                    <a:lstStyle/>
                    <a:p>
                      <a:endParaRPr lang="en-AU"/>
                    </a:p>
                  </p:txBody>
                </p:sp>
                <p:sp>
                  <p:nvSpPr>
                    <p:cNvPr id="11303" name="Freeform 59"/>
                    <p:cNvSpPr>
                      <a:spLocks/>
                    </p:cNvSpPr>
                    <p:nvPr/>
                  </p:nvSpPr>
                  <p:spPr bwMode="auto">
                    <a:xfrm>
                      <a:off x="3792" y="3058"/>
                      <a:ext cx="125" cy="52"/>
                    </a:xfrm>
                    <a:custGeom>
                      <a:avLst/>
                      <a:gdLst>
                        <a:gd name="T0" fmla="*/ 0 w 125"/>
                        <a:gd name="T1" fmla="*/ 0 h 52"/>
                        <a:gd name="T2" fmla="*/ 18 w 125"/>
                        <a:gd name="T3" fmla="*/ 8 h 52"/>
                        <a:gd name="T4" fmla="*/ 32 w 125"/>
                        <a:gd name="T5" fmla="*/ 14 h 52"/>
                        <a:gd name="T6" fmla="*/ 53 w 125"/>
                        <a:gd name="T7" fmla="*/ 18 h 52"/>
                        <a:gd name="T8" fmla="*/ 78 w 125"/>
                        <a:gd name="T9" fmla="*/ 18 h 52"/>
                        <a:gd name="T10" fmla="*/ 96 w 125"/>
                        <a:gd name="T11" fmla="*/ 16 h 52"/>
                        <a:gd name="T12" fmla="*/ 112 w 125"/>
                        <a:gd name="T13" fmla="*/ 8 h 52"/>
                        <a:gd name="T14" fmla="*/ 124 w 125"/>
                        <a:gd name="T15" fmla="*/ 0 h 52"/>
                        <a:gd name="T16" fmla="*/ 120 w 125"/>
                        <a:gd name="T17" fmla="*/ 51 h 52"/>
                        <a:gd name="T18" fmla="*/ 5 w 125"/>
                        <a:gd name="T19" fmla="*/ 51 h 52"/>
                        <a:gd name="T20" fmla="*/ 0 w 125"/>
                        <a:gd name="T21" fmla="*/ 0 h 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5"/>
                        <a:gd name="T34" fmla="*/ 0 h 52"/>
                        <a:gd name="T35" fmla="*/ 125 w 125"/>
                        <a:gd name="T36" fmla="*/ 52 h 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5" h="52">
                          <a:moveTo>
                            <a:pt x="0" y="0"/>
                          </a:moveTo>
                          <a:lnTo>
                            <a:pt x="18" y="8"/>
                          </a:lnTo>
                          <a:lnTo>
                            <a:pt x="32" y="14"/>
                          </a:lnTo>
                          <a:lnTo>
                            <a:pt x="53" y="18"/>
                          </a:lnTo>
                          <a:lnTo>
                            <a:pt x="78" y="18"/>
                          </a:lnTo>
                          <a:lnTo>
                            <a:pt x="96" y="16"/>
                          </a:lnTo>
                          <a:lnTo>
                            <a:pt x="112" y="8"/>
                          </a:lnTo>
                          <a:lnTo>
                            <a:pt x="124" y="0"/>
                          </a:lnTo>
                          <a:lnTo>
                            <a:pt x="120" y="51"/>
                          </a:lnTo>
                          <a:lnTo>
                            <a:pt x="5" y="51"/>
                          </a:lnTo>
                          <a:lnTo>
                            <a:pt x="0" y="0"/>
                          </a:lnTo>
                        </a:path>
                      </a:pathLst>
                    </a:custGeom>
                    <a:solidFill>
                      <a:srgbClr val="FFFFFF"/>
                    </a:solidFill>
                    <a:ln w="12700" cap="rnd" cmpd="sng">
                      <a:solidFill>
                        <a:srgbClr val="000000"/>
                      </a:solidFill>
                      <a:prstDash val="solid"/>
                      <a:round/>
                      <a:headEnd type="none" w="med" len="med"/>
                      <a:tailEnd type="none" w="med" len="med"/>
                    </a:ln>
                  </p:spPr>
                  <p:txBody>
                    <a:bodyPr/>
                    <a:lstStyle/>
                    <a:p>
                      <a:endParaRPr lang="en-AU"/>
                    </a:p>
                  </p:txBody>
                </p:sp>
                <p:sp>
                  <p:nvSpPr>
                    <p:cNvPr id="11304" name="Oval 60"/>
                    <p:cNvSpPr>
                      <a:spLocks noChangeArrowheads="1"/>
                    </p:cNvSpPr>
                    <p:nvPr/>
                  </p:nvSpPr>
                  <p:spPr bwMode="auto">
                    <a:xfrm>
                      <a:off x="3821" y="3171"/>
                      <a:ext cx="62" cy="67"/>
                    </a:xfrm>
                    <a:prstGeom prst="ellipse">
                      <a:avLst/>
                    </a:prstGeom>
                    <a:solidFill>
                      <a:srgbClr val="FF0000"/>
                    </a:solidFill>
                    <a:ln w="12700">
                      <a:solidFill>
                        <a:srgbClr val="FF0000"/>
                      </a:solidFill>
                      <a:round/>
                      <a:headEnd/>
                      <a:tailEnd/>
                    </a:ln>
                  </p:spPr>
                  <p:txBody>
                    <a:bodyPr wrap="none" anchor="ctr"/>
                    <a:lstStyle/>
                    <a:p>
                      <a:endParaRPr lang="en-AU"/>
                    </a:p>
                  </p:txBody>
                </p:sp>
              </p:grpSp>
              <p:sp>
                <p:nvSpPr>
                  <p:cNvPr id="11301" name="Rectangle 61"/>
                  <p:cNvSpPr>
                    <a:spLocks noChangeArrowheads="1"/>
                  </p:cNvSpPr>
                  <p:nvPr/>
                </p:nvSpPr>
                <p:spPr bwMode="auto">
                  <a:xfrm>
                    <a:off x="3811" y="3158"/>
                    <a:ext cx="84" cy="23"/>
                  </a:xfrm>
                  <a:prstGeom prst="rect">
                    <a:avLst/>
                  </a:prstGeom>
                  <a:solidFill>
                    <a:srgbClr val="000000"/>
                  </a:solidFill>
                  <a:ln w="12700">
                    <a:solidFill>
                      <a:srgbClr val="000000"/>
                    </a:solidFill>
                    <a:miter lim="800000"/>
                    <a:headEnd/>
                    <a:tailEnd/>
                  </a:ln>
                </p:spPr>
                <p:txBody>
                  <a:bodyPr wrap="none" anchor="ctr"/>
                  <a:lstStyle/>
                  <a:p>
                    <a:endParaRPr lang="en-AU"/>
                  </a:p>
                </p:txBody>
              </p:sp>
            </p:grpSp>
            <p:sp>
              <p:nvSpPr>
                <p:cNvPr id="11291" name="Freeform 62"/>
                <p:cNvSpPr>
                  <a:spLocks/>
                </p:cNvSpPr>
                <p:nvPr/>
              </p:nvSpPr>
              <p:spPr bwMode="auto">
                <a:xfrm>
                  <a:off x="3723" y="2859"/>
                  <a:ext cx="329" cy="173"/>
                </a:xfrm>
                <a:custGeom>
                  <a:avLst/>
                  <a:gdLst>
                    <a:gd name="T0" fmla="*/ 198 w 329"/>
                    <a:gd name="T1" fmla="*/ 0 h 173"/>
                    <a:gd name="T2" fmla="*/ 249 w 329"/>
                    <a:gd name="T3" fmla="*/ 11 h 173"/>
                    <a:gd name="T4" fmla="*/ 286 w 329"/>
                    <a:gd name="T5" fmla="*/ 22 h 173"/>
                    <a:gd name="T6" fmla="*/ 311 w 329"/>
                    <a:gd name="T7" fmla="*/ 36 h 173"/>
                    <a:gd name="T8" fmla="*/ 322 w 329"/>
                    <a:gd name="T9" fmla="*/ 49 h 173"/>
                    <a:gd name="T10" fmla="*/ 328 w 329"/>
                    <a:gd name="T11" fmla="*/ 72 h 173"/>
                    <a:gd name="T12" fmla="*/ 324 w 329"/>
                    <a:gd name="T13" fmla="*/ 94 h 173"/>
                    <a:gd name="T14" fmla="*/ 314 w 329"/>
                    <a:gd name="T15" fmla="*/ 116 h 173"/>
                    <a:gd name="T16" fmla="*/ 296 w 329"/>
                    <a:gd name="T17" fmla="*/ 136 h 173"/>
                    <a:gd name="T18" fmla="*/ 271 w 329"/>
                    <a:gd name="T19" fmla="*/ 150 h 173"/>
                    <a:gd name="T20" fmla="*/ 245 w 329"/>
                    <a:gd name="T21" fmla="*/ 160 h 173"/>
                    <a:gd name="T22" fmla="*/ 211 w 329"/>
                    <a:gd name="T23" fmla="*/ 169 h 173"/>
                    <a:gd name="T24" fmla="*/ 172 w 329"/>
                    <a:gd name="T25" fmla="*/ 172 h 173"/>
                    <a:gd name="T26" fmla="*/ 129 w 329"/>
                    <a:gd name="T27" fmla="*/ 172 h 173"/>
                    <a:gd name="T28" fmla="*/ 84 w 329"/>
                    <a:gd name="T29" fmla="*/ 168 h 173"/>
                    <a:gd name="T30" fmla="*/ 40 w 329"/>
                    <a:gd name="T31" fmla="*/ 158 h 173"/>
                    <a:gd name="T32" fmla="*/ 15 w 329"/>
                    <a:gd name="T33" fmla="*/ 141 h 173"/>
                    <a:gd name="T34" fmla="*/ 1 w 329"/>
                    <a:gd name="T35" fmla="*/ 123 h 173"/>
                    <a:gd name="T36" fmla="*/ 0 w 329"/>
                    <a:gd name="T37" fmla="*/ 103 h 173"/>
                    <a:gd name="T38" fmla="*/ 4 w 329"/>
                    <a:gd name="T39" fmla="*/ 83 h 173"/>
                    <a:gd name="T40" fmla="*/ 18 w 329"/>
                    <a:gd name="T41" fmla="*/ 63 h 173"/>
                    <a:gd name="T42" fmla="*/ 32 w 329"/>
                    <a:gd name="T43" fmla="*/ 45 h 173"/>
                    <a:gd name="T44" fmla="*/ 57 w 329"/>
                    <a:gd name="T45" fmla="*/ 31 h 173"/>
                    <a:gd name="T46" fmla="*/ 44 w 329"/>
                    <a:gd name="T47" fmla="*/ 22 h 1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29"/>
                    <a:gd name="T73" fmla="*/ 0 h 173"/>
                    <a:gd name="T74" fmla="*/ 329 w 329"/>
                    <a:gd name="T75" fmla="*/ 173 h 1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29" h="173">
                      <a:moveTo>
                        <a:pt x="198" y="0"/>
                      </a:moveTo>
                      <a:lnTo>
                        <a:pt x="249" y="11"/>
                      </a:lnTo>
                      <a:lnTo>
                        <a:pt x="286" y="22"/>
                      </a:lnTo>
                      <a:lnTo>
                        <a:pt x="311" y="36"/>
                      </a:lnTo>
                      <a:lnTo>
                        <a:pt x="322" y="49"/>
                      </a:lnTo>
                      <a:lnTo>
                        <a:pt x="328" y="72"/>
                      </a:lnTo>
                      <a:lnTo>
                        <a:pt x="324" y="94"/>
                      </a:lnTo>
                      <a:lnTo>
                        <a:pt x="314" y="116"/>
                      </a:lnTo>
                      <a:lnTo>
                        <a:pt x="296" y="136"/>
                      </a:lnTo>
                      <a:lnTo>
                        <a:pt x="271" y="150"/>
                      </a:lnTo>
                      <a:lnTo>
                        <a:pt x="245" y="160"/>
                      </a:lnTo>
                      <a:lnTo>
                        <a:pt x="211" y="169"/>
                      </a:lnTo>
                      <a:lnTo>
                        <a:pt x="172" y="172"/>
                      </a:lnTo>
                      <a:lnTo>
                        <a:pt x="129" y="172"/>
                      </a:lnTo>
                      <a:lnTo>
                        <a:pt x="84" y="168"/>
                      </a:lnTo>
                      <a:lnTo>
                        <a:pt x="40" y="158"/>
                      </a:lnTo>
                      <a:lnTo>
                        <a:pt x="15" y="141"/>
                      </a:lnTo>
                      <a:lnTo>
                        <a:pt x="1" y="123"/>
                      </a:lnTo>
                      <a:lnTo>
                        <a:pt x="0" y="103"/>
                      </a:lnTo>
                      <a:lnTo>
                        <a:pt x="4" y="83"/>
                      </a:lnTo>
                      <a:lnTo>
                        <a:pt x="18" y="63"/>
                      </a:lnTo>
                      <a:lnTo>
                        <a:pt x="32" y="45"/>
                      </a:lnTo>
                      <a:lnTo>
                        <a:pt x="57" y="31"/>
                      </a:lnTo>
                      <a:lnTo>
                        <a:pt x="44" y="22"/>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grpSp>
              <p:nvGrpSpPr>
                <p:cNvPr id="11292" name="Group 63"/>
                <p:cNvGrpSpPr>
                  <a:grpSpLocks/>
                </p:cNvGrpSpPr>
                <p:nvPr/>
              </p:nvGrpSpPr>
              <p:grpSpPr bwMode="auto">
                <a:xfrm>
                  <a:off x="3741" y="2672"/>
                  <a:ext cx="277" cy="157"/>
                  <a:chOff x="3741" y="2672"/>
                  <a:chExt cx="277" cy="157"/>
                </a:xfrm>
              </p:grpSpPr>
              <p:grpSp>
                <p:nvGrpSpPr>
                  <p:cNvPr id="11293" name="Group 64"/>
                  <p:cNvGrpSpPr>
                    <a:grpSpLocks/>
                  </p:cNvGrpSpPr>
                  <p:nvPr/>
                </p:nvGrpSpPr>
                <p:grpSpPr bwMode="auto">
                  <a:xfrm>
                    <a:off x="3782" y="2701"/>
                    <a:ext cx="185" cy="128"/>
                    <a:chOff x="3782" y="2701"/>
                    <a:chExt cx="185" cy="128"/>
                  </a:xfrm>
                </p:grpSpPr>
                <p:sp>
                  <p:nvSpPr>
                    <p:cNvPr id="11297" name="Oval 65"/>
                    <p:cNvSpPr>
                      <a:spLocks noChangeArrowheads="1"/>
                    </p:cNvSpPr>
                    <p:nvPr/>
                  </p:nvSpPr>
                  <p:spPr bwMode="auto">
                    <a:xfrm>
                      <a:off x="3933" y="2701"/>
                      <a:ext cx="34" cy="128"/>
                    </a:xfrm>
                    <a:prstGeom prst="ellipse">
                      <a:avLst/>
                    </a:prstGeom>
                    <a:solidFill>
                      <a:srgbClr val="000000"/>
                    </a:solidFill>
                    <a:ln w="12700">
                      <a:solidFill>
                        <a:srgbClr val="000000"/>
                      </a:solidFill>
                      <a:round/>
                      <a:headEnd/>
                      <a:tailEnd/>
                    </a:ln>
                  </p:spPr>
                  <p:txBody>
                    <a:bodyPr wrap="none" anchor="ctr"/>
                    <a:lstStyle/>
                    <a:p>
                      <a:endParaRPr lang="en-AU"/>
                    </a:p>
                  </p:txBody>
                </p:sp>
                <p:sp>
                  <p:nvSpPr>
                    <p:cNvPr id="11298" name="Oval 66"/>
                    <p:cNvSpPr>
                      <a:spLocks noChangeArrowheads="1"/>
                    </p:cNvSpPr>
                    <p:nvPr/>
                  </p:nvSpPr>
                  <p:spPr bwMode="auto">
                    <a:xfrm>
                      <a:off x="3782" y="2701"/>
                      <a:ext cx="35" cy="128"/>
                    </a:xfrm>
                    <a:prstGeom prst="ellipse">
                      <a:avLst/>
                    </a:prstGeom>
                    <a:solidFill>
                      <a:srgbClr val="000000"/>
                    </a:solidFill>
                    <a:ln w="12700">
                      <a:solidFill>
                        <a:srgbClr val="000000"/>
                      </a:solidFill>
                      <a:round/>
                      <a:headEnd/>
                      <a:tailEnd/>
                    </a:ln>
                  </p:spPr>
                  <p:txBody>
                    <a:bodyPr wrap="none" anchor="ctr"/>
                    <a:lstStyle/>
                    <a:p>
                      <a:endParaRPr lang="en-AU"/>
                    </a:p>
                  </p:txBody>
                </p:sp>
              </p:grpSp>
              <p:grpSp>
                <p:nvGrpSpPr>
                  <p:cNvPr id="11294" name="Group 67"/>
                  <p:cNvGrpSpPr>
                    <a:grpSpLocks/>
                  </p:cNvGrpSpPr>
                  <p:nvPr/>
                </p:nvGrpSpPr>
                <p:grpSpPr bwMode="auto">
                  <a:xfrm>
                    <a:off x="3741" y="2672"/>
                    <a:ext cx="277" cy="26"/>
                    <a:chOff x="3741" y="2672"/>
                    <a:chExt cx="277" cy="26"/>
                  </a:xfrm>
                </p:grpSpPr>
                <p:sp>
                  <p:nvSpPr>
                    <p:cNvPr id="11295" name="Freeform 68"/>
                    <p:cNvSpPr>
                      <a:spLocks/>
                    </p:cNvSpPr>
                    <p:nvPr/>
                  </p:nvSpPr>
                  <p:spPr bwMode="auto">
                    <a:xfrm>
                      <a:off x="3741" y="2673"/>
                      <a:ext cx="110" cy="25"/>
                    </a:xfrm>
                    <a:custGeom>
                      <a:avLst/>
                      <a:gdLst>
                        <a:gd name="T0" fmla="*/ 0 w 110"/>
                        <a:gd name="T1" fmla="*/ 24 h 25"/>
                        <a:gd name="T2" fmla="*/ 25 w 110"/>
                        <a:gd name="T3" fmla="*/ 10 h 25"/>
                        <a:gd name="T4" fmla="*/ 50 w 110"/>
                        <a:gd name="T5" fmla="*/ 2 h 25"/>
                        <a:gd name="T6" fmla="*/ 81 w 110"/>
                        <a:gd name="T7" fmla="*/ 0 h 25"/>
                        <a:gd name="T8" fmla="*/ 109 w 110"/>
                        <a:gd name="T9" fmla="*/ 4 h 25"/>
                        <a:gd name="T10" fmla="*/ 0 60000 65536"/>
                        <a:gd name="T11" fmla="*/ 0 60000 65536"/>
                        <a:gd name="T12" fmla="*/ 0 60000 65536"/>
                        <a:gd name="T13" fmla="*/ 0 60000 65536"/>
                        <a:gd name="T14" fmla="*/ 0 60000 65536"/>
                        <a:gd name="T15" fmla="*/ 0 w 110"/>
                        <a:gd name="T16" fmla="*/ 0 h 25"/>
                        <a:gd name="T17" fmla="*/ 110 w 110"/>
                        <a:gd name="T18" fmla="*/ 25 h 25"/>
                      </a:gdLst>
                      <a:ahLst/>
                      <a:cxnLst>
                        <a:cxn ang="T10">
                          <a:pos x="T0" y="T1"/>
                        </a:cxn>
                        <a:cxn ang="T11">
                          <a:pos x="T2" y="T3"/>
                        </a:cxn>
                        <a:cxn ang="T12">
                          <a:pos x="T4" y="T5"/>
                        </a:cxn>
                        <a:cxn ang="T13">
                          <a:pos x="T6" y="T7"/>
                        </a:cxn>
                        <a:cxn ang="T14">
                          <a:pos x="T8" y="T9"/>
                        </a:cxn>
                      </a:cxnLst>
                      <a:rect l="T15" t="T16" r="T17" b="T18"/>
                      <a:pathLst>
                        <a:path w="110" h="25">
                          <a:moveTo>
                            <a:pt x="0" y="24"/>
                          </a:moveTo>
                          <a:lnTo>
                            <a:pt x="25" y="10"/>
                          </a:lnTo>
                          <a:lnTo>
                            <a:pt x="50" y="2"/>
                          </a:lnTo>
                          <a:lnTo>
                            <a:pt x="81" y="0"/>
                          </a:lnTo>
                          <a:lnTo>
                            <a:pt x="109" y="4"/>
                          </a:lnTo>
                        </a:path>
                      </a:pathLst>
                    </a:custGeom>
                    <a:noFill/>
                    <a:ln w="50800" cap="rnd" cmpd="sng">
                      <a:solidFill>
                        <a:srgbClr val="A04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296" name="Freeform 69"/>
                    <p:cNvSpPr>
                      <a:spLocks/>
                    </p:cNvSpPr>
                    <p:nvPr/>
                  </p:nvSpPr>
                  <p:spPr bwMode="auto">
                    <a:xfrm>
                      <a:off x="3910" y="2672"/>
                      <a:ext cx="108" cy="24"/>
                    </a:xfrm>
                    <a:custGeom>
                      <a:avLst/>
                      <a:gdLst>
                        <a:gd name="T0" fmla="*/ 107 w 108"/>
                        <a:gd name="T1" fmla="*/ 23 h 24"/>
                        <a:gd name="T2" fmla="*/ 82 w 108"/>
                        <a:gd name="T3" fmla="*/ 11 h 24"/>
                        <a:gd name="T4" fmla="*/ 58 w 108"/>
                        <a:gd name="T5" fmla="*/ 3 h 24"/>
                        <a:gd name="T6" fmla="*/ 28 w 108"/>
                        <a:gd name="T7" fmla="*/ 0 h 24"/>
                        <a:gd name="T8" fmla="*/ 0 w 108"/>
                        <a:gd name="T9" fmla="*/ 3 h 24"/>
                        <a:gd name="T10" fmla="*/ 0 60000 65536"/>
                        <a:gd name="T11" fmla="*/ 0 60000 65536"/>
                        <a:gd name="T12" fmla="*/ 0 60000 65536"/>
                        <a:gd name="T13" fmla="*/ 0 60000 65536"/>
                        <a:gd name="T14" fmla="*/ 0 60000 65536"/>
                        <a:gd name="T15" fmla="*/ 0 w 108"/>
                        <a:gd name="T16" fmla="*/ 0 h 24"/>
                        <a:gd name="T17" fmla="*/ 108 w 108"/>
                        <a:gd name="T18" fmla="*/ 24 h 24"/>
                      </a:gdLst>
                      <a:ahLst/>
                      <a:cxnLst>
                        <a:cxn ang="T10">
                          <a:pos x="T0" y="T1"/>
                        </a:cxn>
                        <a:cxn ang="T11">
                          <a:pos x="T2" y="T3"/>
                        </a:cxn>
                        <a:cxn ang="T12">
                          <a:pos x="T4" y="T5"/>
                        </a:cxn>
                        <a:cxn ang="T13">
                          <a:pos x="T6" y="T7"/>
                        </a:cxn>
                        <a:cxn ang="T14">
                          <a:pos x="T8" y="T9"/>
                        </a:cxn>
                      </a:cxnLst>
                      <a:rect l="T15" t="T16" r="T17" b="T18"/>
                      <a:pathLst>
                        <a:path w="108" h="24">
                          <a:moveTo>
                            <a:pt x="107" y="23"/>
                          </a:moveTo>
                          <a:lnTo>
                            <a:pt x="82" y="11"/>
                          </a:lnTo>
                          <a:lnTo>
                            <a:pt x="58" y="3"/>
                          </a:lnTo>
                          <a:lnTo>
                            <a:pt x="28" y="0"/>
                          </a:lnTo>
                          <a:lnTo>
                            <a:pt x="0" y="3"/>
                          </a:lnTo>
                        </a:path>
                      </a:pathLst>
                    </a:custGeom>
                    <a:noFill/>
                    <a:ln w="50800" cap="rnd" cmpd="sng">
                      <a:solidFill>
                        <a:srgbClr val="A04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grpSp>
            </p:grpSp>
          </p:grpSp>
        </p:grpSp>
      </p:grpSp>
      <p:sp>
        <p:nvSpPr>
          <p:cNvPr id="11280" name="Rectangle 70"/>
          <p:cNvSpPr>
            <a:spLocks noChangeArrowheads="1"/>
          </p:cNvSpPr>
          <p:nvPr/>
        </p:nvSpPr>
        <p:spPr bwMode="auto">
          <a:xfrm>
            <a:off x="3051176" y="4508500"/>
            <a:ext cx="129222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r>
              <a:rPr lang="en-US" sz="2400" b="1" dirty="0"/>
              <a:t>Sample</a:t>
            </a:r>
          </a:p>
        </p:txBody>
      </p:sp>
      <p:grpSp>
        <p:nvGrpSpPr>
          <p:cNvPr id="11281" name="Group 72"/>
          <p:cNvGrpSpPr>
            <a:grpSpLocks/>
          </p:cNvGrpSpPr>
          <p:nvPr/>
        </p:nvGrpSpPr>
        <p:grpSpPr bwMode="auto">
          <a:xfrm>
            <a:off x="7947025" y="1935163"/>
            <a:ext cx="2286000" cy="1905000"/>
            <a:chOff x="4128" y="1248"/>
            <a:chExt cx="1440" cy="1200"/>
          </a:xfrm>
        </p:grpSpPr>
        <p:sp>
          <p:nvSpPr>
            <p:cNvPr id="11284" name="AutoShape 73"/>
            <p:cNvSpPr>
              <a:spLocks noChangeArrowheads="1"/>
            </p:cNvSpPr>
            <p:nvPr/>
          </p:nvSpPr>
          <p:spPr bwMode="auto">
            <a:xfrm>
              <a:off x="4128" y="1248"/>
              <a:ext cx="1436" cy="1200"/>
            </a:xfrm>
            <a:prstGeom prst="wedgeRoundRectCallout">
              <a:avLst>
                <a:gd name="adj1" fmla="val -36528"/>
                <a:gd name="adj2" fmla="val 66667"/>
                <a:gd name="adj3" fmla="val 16667"/>
              </a:avLst>
            </a:prstGeom>
            <a:solidFill>
              <a:srgbClr val="FDE0BD"/>
            </a:solidFill>
            <a:ln w="12700">
              <a:solidFill>
                <a:schemeClr val="tx1"/>
              </a:solidFill>
              <a:miter lim="800000"/>
              <a:headEnd/>
              <a:tailEnd/>
            </a:ln>
          </p:spPr>
          <p:txBody>
            <a:bodyPr wrap="none" anchor="ctr"/>
            <a:lstStyle/>
            <a:p>
              <a:endParaRPr lang="en-US" sz="2400" b="1">
                <a:latin typeface="Arial" charset="0"/>
              </a:endParaRPr>
            </a:p>
          </p:txBody>
        </p:sp>
        <p:sp>
          <p:nvSpPr>
            <p:cNvPr id="11285" name="Rectangle 74"/>
            <p:cNvSpPr>
              <a:spLocks noChangeArrowheads="1"/>
            </p:cNvSpPr>
            <p:nvPr/>
          </p:nvSpPr>
          <p:spPr bwMode="auto">
            <a:xfrm>
              <a:off x="4176" y="1344"/>
              <a:ext cx="1392" cy="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400" b="1" dirty="0"/>
                <a:t>I am 95% confident that </a:t>
              </a:r>
              <a:r>
                <a:rPr lang="el-GR" sz="2400" b="1" dirty="0"/>
                <a:t>μ</a:t>
              </a:r>
              <a:r>
                <a:rPr lang="en-US" sz="2400" b="1" dirty="0"/>
                <a:t> is between 40 &amp; 60.</a:t>
              </a:r>
            </a:p>
          </p:txBody>
        </p:sp>
      </p:grpSp>
      <p:sp>
        <p:nvSpPr>
          <p:cNvPr id="11282" name="Line 75"/>
          <p:cNvSpPr>
            <a:spLocks noChangeShapeType="1"/>
          </p:cNvSpPr>
          <p:nvPr/>
        </p:nvSpPr>
        <p:spPr bwMode="auto">
          <a:xfrm>
            <a:off x="6362700" y="2349500"/>
            <a:ext cx="0" cy="3048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p>
        </p:txBody>
      </p:sp>
      <p:graphicFrame>
        <p:nvGraphicFramePr>
          <p:cNvPr id="3" name="Object 2"/>
          <p:cNvGraphicFramePr>
            <a:graphicFrameLocks noChangeAspect="1"/>
          </p:cNvGraphicFramePr>
          <p:nvPr>
            <p:extLst>
              <p:ext uri="{D42A27DB-BD31-4B8C-83A1-F6EECF244321}">
                <p14:modId xmlns:p14="http://schemas.microsoft.com/office/powerpoint/2010/main" val="3814860372"/>
              </p:ext>
            </p:extLst>
          </p:nvPr>
        </p:nvGraphicFramePr>
        <p:xfrm>
          <a:off x="5929574" y="3121707"/>
          <a:ext cx="304800" cy="317500"/>
        </p:xfrm>
        <a:graphic>
          <a:graphicData uri="http://schemas.openxmlformats.org/presentationml/2006/ole">
            <mc:AlternateContent xmlns:mc="http://schemas.openxmlformats.org/markup-compatibility/2006">
              <mc:Choice xmlns:v="urn:schemas-microsoft-com:vml" Requires="v">
                <p:oleObj spid="_x0000_s1086" name="Equation" r:id="rId3" imgW="304560" imgH="317160" progId="Equation.DSMT4">
                  <p:embed/>
                </p:oleObj>
              </mc:Choice>
              <mc:Fallback>
                <p:oleObj name="Equation" r:id="rId3" imgW="304560" imgH="317160" progId="Equation.DSMT4">
                  <p:embed/>
                  <p:pic>
                    <p:nvPicPr>
                      <p:cNvPr id="3" name="Object 2"/>
                      <p:cNvPicPr/>
                      <p:nvPr/>
                    </p:nvPicPr>
                    <p:blipFill>
                      <a:blip r:embed="rId4"/>
                      <a:stretch>
                        <a:fillRect/>
                      </a:stretch>
                    </p:blipFill>
                    <p:spPr>
                      <a:xfrm>
                        <a:off x="5929574" y="3121707"/>
                        <a:ext cx="304800" cy="317500"/>
                      </a:xfrm>
                      <a:prstGeom prst="rect">
                        <a:avLst/>
                      </a:prstGeom>
                    </p:spPr>
                  </p:pic>
                </p:oleObj>
              </mc:Fallback>
            </mc:AlternateContent>
          </a:graphicData>
        </a:graphic>
      </p:graphicFrame>
      <p:sp>
        <p:nvSpPr>
          <p:cNvPr id="78"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4</a:t>
            </a:fld>
            <a:endParaRPr lang="en-AU"/>
          </a:p>
        </p:txBody>
      </p:sp>
    </p:spTree>
    <p:extLst>
      <p:ext uri="{BB962C8B-B14F-4D97-AF65-F5344CB8AC3E}">
        <p14:creationId xmlns:p14="http://schemas.microsoft.com/office/powerpoint/2010/main" val="2331232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38200" y="182250"/>
            <a:ext cx="10515600" cy="666721"/>
          </a:xfrm>
        </p:spPr>
        <p:txBody>
          <a:bodyPr>
            <a:normAutofit/>
          </a:bodyPr>
          <a:lstStyle/>
          <a:p>
            <a:pPr algn="ctr"/>
            <a:r>
              <a:rPr lang="en-AU" sz="3600" b="1" dirty="0">
                <a:solidFill>
                  <a:schemeClr val="accent1"/>
                </a:solidFill>
                <a:ea typeface="ＭＳ Ｐゴシック" pitchFamily="34" charset="-128"/>
              </a:rPr>
              <a:t>Confidence Interval</a:t>
            </a:r>
          </a:p>
        </p:txBody>
      </p:sp>
      <p:sp>
        <p:nvSpPr>
          <p:cNvPr id="13315" name="Content Placeholder 2"/>
          <p:cNvSpPr>
            <a:spLocks noGrp="1"/>
          </p:cNvSpPr>
          <p:nvPr>
            <p:ph idx="1"/>
          </p:nvPr>
        </p:nvSpPr>
        <p:spPr>
          <a:xfrm>
            <a:off x="606393" y="821093"/>
            <a:ext cx="11165304" cy="5579707"/>
          </a:xfrm>
        </p:spPr>
        <p:txBody>
          <a:bodyPr>
            <a:noAutofit/>
          </a:bodyPr>
          <a:lstStyle/>
          <a:p>
            <a:pPr marL="0" indent="0">
              <a:lnSpc>
                <a:spcPct val="100000"/>
              </a:lnSpc>
              <a:buNone/>
            </a:pPr>
            <a:r>
              <a:rPr lang="en-US" kern="0" dirty="0"/>
              <a:t>The general formula for all confidence intervals is:</a:t>
            </a:r>
            <a:endParaRPr lang="en-US" sz="1100" kern="0" dirty="0"/>
          </a:p>
          <a:p>
            <a:pPr marL="0" indent="0">
              <a:lnSpc>
                <a:spcPct val="100000"/>
              </a:lnSpc>
              <a:buNone/>
            </a:pPr>
            <a:r>
              <a:rPr lang="en-US" b="1" dirty="0">
                <a:ea typeface="ＭＳ Ｐゴシック" charset="-128"/>
              </a:rPr>
              <a:t>Point Estimate </a:t>
            </a:r>
            <a:r>
              <a:rPr lang="en-US" b="1" dirty="0">
                <a:ea typeface="ＭＳ Ｐゴシック" charset="-128"/>
                <a:cs typeface="Times New Roman" pitchFamily="18" charset="0"/>
                <a:sym typeface="System" charset="0"/>
              </a:rPr>
              <a:t>±</a:t>
            </a:r>
            <a:r>
              <a:rPr lang="en-US" b="1" dirty="0">
                <a:ea typeface="ＭＳ Ｐゴシック" charset="-128"/>
                <a:sym typeface="System" charset="0"/>
              </a:rPr>
              <a:t> (Critical Value)*(Standard Error)</a:t>
            </a:r>
          </a:p>
          <a:p>
            <a:pPr marL="0" indent="0">
              <a:lnSpc>
                <a:spcPct val="100000"/>
              </a:lnSpc>
              <a:spcBef>
                <a:spcPct val="20000"/>
              </a:spcBef>
              <a:buClr>
                <a:schemeClr val="bg2"/>
              </a:buClr>
              <a:buNone/>
              <a:defRPr/>
            </a:pPr>
            <a:r>
              <a:rPr lang="en-US" dirty="0"/>
              <a:t>Represents the level of confidence that the interval will contain the    </a:t>
            </a:r>
          </a:p>
          <a:p>
            <a:pPr marL="0" indent="0">
              <a:lnSpc>
                <a:spcPct val="100000"/>
              </a:lnSpc>
              <a:spcBef>
                <a:spcPct val="20000"/>
              </a:spcBef>
              <a:buClr>
                <a:schemeClr val="bg2"/>
              </a:buClr>
              <a:buNone/>
              <a:defRPr/>
            </a:pPr>
            <a:r>
              <a:rPr lang="en-US" dirty="0"/>
              <a:t>unknown population parameter.</a:t>
            </a:r>
            <a:endParaRPr lang="en-US" dirty="0">
              <a:ea typeface="ＭＳ Ｐゴシック" pitchFamily="34" charset="-128"/>
            </a:endParaRPr>
          </a:p>
          <a:p>
            <a:pPr marL="0" indent="0">
              <a:lnSpc>
                <a:spcPct val="100000"/>
              </a:lnSpc>
              <a:buNone/>
            </a:pPr>
            <a:r>
              <a:rPr lang="en-US" dirty="0">
                <a:ea typeface="ＭＳ Ｐゴシック" pitchFamily="34" charset="-128"/>
              </a:rPr>
              <a:t>Common confidence levels = 90%, 95% or 99%:  </a:t>
            </a:r>
          </a:p>
          <a:p>
            <a:pPr marL="0" indent="0">
              <a:lnSpc>
                <a:spcPct val="100000"/>
              </a:lnSpc>
              <a:buNone/>
            </a:pPr>
            <a:r>
              <a:rPr lang="en-US" dirty="0">
                <a:ea typeface="ＭＳ Ｐゴシック" pitchFamily="34" charset="-128"/>
              </a:rPr>
              <a:t>Also written (1 - </a:t>
            </a:r>
            <a:r>
              <a:rPr lang="en-US" dirty="0">
                <a:ea typeface="ＭＳ Ｐゴシック" pitchFamily="34" charset="-128"/>
                <a:sym typeface="Symbol" pitchFamily="18" charset="2"/>
              </a:rPr>
              <a:t></a:t>
            </a:r>
            <a:r>
              <a:rPr lang="en-US" dirty="0">
                <a:ea typeface="ＭＳ Ｐゴシック" pitchFamily="34" charset="-128"/>
              </a:rPr>
              <a:t>) = 0.90, 0.95 or 0.99</a:t>
            </a:r>
            <a:endParaRPr lang="el-GR" sz="2800" dirty="0"/>
          </a:p>
          <a:p>
            <a:pPr marL="0" indent="0">
              <a:lnSpc>
                <a:spcPct val="100000"/>
              </a:lnSpc>
              <a:buNone/>
            </a:pPr>
            <a:r>
              <a:rPr lang="en-US" b="1" dirty="0">
                <a:ea typeface="ＭＳ Ｐゴシック" pitchFamily="34" charset="-128"/>
              </a:rPr>
              <a:t>Interpretation: In the long run, 90%, 95% or 99% of all the confidence intervals that can be constructed (in repeated samples) will contain the unknown true parameter.</a:t>
            </a:r>
            <a:endParaRPr lang="en-US" sz="2800" dirty="0"/>
          </a:p>
          <a:p>
            <a:pPr marL="0" indent="0">
              <a:lnSpc>
                <a:spcPct val="100000"/>
              </a:lnSpc>
              <a:buNone/>
            </a:pPr>
            <a:r>
              <a:rPr lang="en-US" b="1" u="sng" dirty="0">
                <a:ea typeface="ＭＳ Ｐゴシック" pitchFamily="34" charset="-128"/>
              </a:rPr>
              <a:t>NOTE:</a:t>
            </a:r>
            <a:r>
              <a:rPr lang="en-US" dirty="0">
                <a:ea typeface="ＭＳ Ｐゴシック" pitchFamily="34" charset="-128"/>
              </a:rPr>
              <a:t> A specific interval will either contain or will not contain the unknown true parameter.</a:t>
            </a:r>
          </a:p>
        </p:txBody>
      </p:sp>
      <p:sp>
        <p:nvSpPr>
          <p:cNvPr id="6"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5</a:t>
            </a:fld>
            <a:endParaRPr lang="en-AU"/>
          </a:p>
        </p:txBody>
      </p:sp>
    </p:spTree>
    <p:extLst>
      <p:ext uri="{BB962C8B-B14F-4D97-AF65-F5344CB8AC3E}">
        <p14:creationId xmlns:p14="http://schemas.microsoft.com/office/powerpoint/2010/main" val="369821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315">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315">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3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4338" name="Title 1"/>
              <p:cNvSpPr>
                <a:spLocks noGrp="1"/>
              </p:cNvSpPr>
              <p:nvPr>
                <p:ph type="title"/>
              </p:nvPr>
            </p:nvSpPr>
            <p:spPr/>
            <p:txBody>
              <a:bodyPr>
                <a:normAutofit/>
              </a:bodyPr>
              <a:lstStyle/>
              <a:p>
                <a:pPr algn="ctr"/>
                <a:r>
                  <a:rPr lang="en-AU" sz="3600" b="1" dirty="0">
                    <a:solidFill>
                      <a:schemeClr val="accent1"/>
                    </a:solidFill>
                    <a:ea typeface="ＭＳ Ｐゴシック" pitchFamily="34" charset="-128"/>
                  </a:rPr>
                  <a:t>Confidence Interval of the Population Mean </a:t>
                </a:r>
                <a14:m>
                  <m:oMath xmlns:m="http://schemas.openxmlformats.org/officeDocument/2006/math">
                    <m:r>
                      <a:rPr lang="en-AU" sz="3600" b="1" i="1" smtClean="0">
                        <a:solidFill>
                          <a:schemeClr val="accent1"/>
                        </a:solidFill>
                        <a:latin typeface="Cambria Math"/>
                        <a:ea typeface="Cambria Math"/>
                      </a:rPr>
                      <m:t>𝝁</m:t>
                    </m:r>
                  </m:oMath>
                </a14:m>
                <a:endParaRPr lang="en-AU" sz="3600" b="1" dirty="0">
                  <a:solidFill>
                    <a:schemeClr val="accent1"/>
                  </a:solidFill>
                  <a:ea typeface="ＭＳ Ｐゴシック" pitchFamily="34" charset="-128"/>
                </a:endParaRPr>
              </a:p>
            </p:txBody>
          </p:sp>
        </mc:Choice>
        <mc:Fallback xmlns="">
          <p:sp>
            <p:nvSpPr>
              <p:cNvPr id="14338" name="Title 1"/>
              <p:cNvSpPr>
                <a:spLocks noGrp="1" noRot="1" noChangeAspect="1" noMove="1" noResize="1" noEditPoints="1" noAdjustHandles="1" noChangeArrowheads="1" noChangeShapeType="1" noTextEdit="1"/>
              </p:cNvSpPr>
              <p:nvPr>
                <p:ph type="title"/>
              </p:nvPr>
            </p:nvSpPr>
            <p:spPr>
              <a:blipFill rotWithShape="1">
                <a:blip r:embed="rId2"/>
                <a:stretch>
                  <a:fillRect/>
                </a:stretch>
              </a:blipFill>
            </p:spPr>
            <p:txBody>
              <a:bodyPr/>
              <a:lstStyle/>
              <a:p>
                <a:r>
                  <a:rPr lang="en-AU">
                    <a:noFill/>
                  </a:rPr>
                  <a:t> </a:t>
                </a:r>
              </a:p>
            </p:txBody>
          </p:sp>
        </mc:Fallback>
      </mc:AlternateContent>
      <p:sp>
        <p:nvSpPr>
          <p:cNvPr id="14343" name="Freeform 5"/>
          <p:cNvSpPr>
            <a:spLocks/>
          </p:cNvSpPr>
          <p:nvPr/>
        </p:nvSpPr>
        <p:spPr bwMode="auto">
          <a:xfrm>
            <a:off x="5568867" y="3505200"/>
            <a:ext cx="1814513" cy="1179513"/>
          </a:xfrm>
          <a:custGeom>
            <a:avLst/>
            <a:gdLst>
              <a:gd name="T0" fmla="*/ 0 w 1143"/>
              <a:gd name="T1" fmla="*/ 2147483647 h 743"/>
              <a:gd name="T2" fmla="*/ 2147483647 w 1143"/>
              <a:gd name="T3" fmla="*/ 2147483647 h 743"/>
              <a:gd name="T4" fmla="*/ 2147483647 w 1143"/>
              <a:gd name="T5" fmla="*/ 0 h 743"/>
              <a:gd name="T6" fmla="*/ 0 w 1143"/>
              <a:gd name="T7" fmla="*/ 0 h 743"/>
              <a:gd name="T8" fmla="*/ 0 w 1143"/>
              <a:gd name="T9" fmla="*/ 2147483647 h 743"/>
              <a:gd name="T10" fmla="*/ 0 60000 65536"/>
              <a:gd name="T11" fmla="*/ 0 60000 65536"/>
              <a:gd name="T12" fmla="*/ 0 60000 65536"/>
              <a:gd name="T13" fmla="*/ 0 60000 65536"/>
              <a:gd name="T14" fmla="*/ 0 60000 65536"/>
              <a:gd name="T15" fmla="*/ 0 w 1143"/>
              <a:gd name="T16" fmla="*/ 0 h 743"/>
              <a:gd name="T17" fmla="*/ 1143 w 1143"/>
              <a:gd name="T18" fmla="*/ 743 h 743"/>
            </a:gdLst>
            <a:ahLst/>
            <a:cxnLst>
              <a:cxn ang="T10">
                <a:pos x="T0" y="T1"/>
              </a:cxn>
              <a:cxn ang="T11">
                <a:pos x="T2" y="T3"/>
              </a:cxn>
              <a:cxn ang="T12">
                <a:pos x="T4" y="T5"/>
              </a:cxn>
              <a:cxn ang="T13">
                <a:pos x="T6" y="T7"/>
              </a:cxn>
              <a:cxn ang="T14">
                <a:pos x="T8" y="T9"/>
              </a:cxn>
            </a:cxnLst>
            <a:rect l="T15" t="T16" r="T17" b="T18"/>
            <a:pathLst>
              <a:path w="1143" h="743">
                <a:moveTo>
                  <a:pt x="0" y="742"/>
                </a:moveTo>
                <a:lnTo>
                  <a:pt x="1142" y="742"/>
                </a:lnTo>
                <a:lnTo>
                  <a:pt x="1142" y="0"/>
                </a:lnTo>
                <a:lnTo>
                  <a:pt x="0" y="0"/>
                </a:lnTo>
                <a:lnTo>
                  <a:pt x="0" y="742"/>
                </a:lnTo>
              </a:path>
            </a:pathLst>
          </a:custGeom>
          <a:noFill/>
          <a:ln w="25400" cap="rnd" cmpd="sng">
            <a:solidFill>
              <a:srgbClr val="1A1A1A"/>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4344" name="Rectangle 6"/>
          <p:cNvSpPr>
            <a:spLocks noChangeArrowheads="1"/>
          </p:cNvSpPr>
          <p:nvPr/>
        </p:nvSpPr>
        <p:spPr bwMode="auto">
          <a:xfrm>
            <a:off x="5487577" y="3849140"/>
            <a:ext cx="1943033"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800" b="1" dirty="0"/>
              <a:t> </a:t>
            </a:r>
            <a:r>
              <a:rPr lang="el-GR" sz="2800" dirty="0"/>
              <a:t>σ</a:t>
            </a:r>
            <a:r>
              <a:rPr lang="en-US" sz="2800" dirty="0"/>
              <a:t> Unknown</a:t>
            </a:r>
          </a:p>
        </p:txBody>
      </p:sp>
      <p:sp>
        <p:nvSpPr>
          <p:cNvPr id="14345" name="Freeform 7"/>
          <p:cNvSpPr>
            <a:spLocks/>
          </p:cNvSpPr>
          <p:nvPr/>
        </p:nvSpPr>
        <p:spPr bwMode="auto">
          <a:xfrm>
            <a:off x="3384550" y="1868215"/>
            <a:ext cx="4198664" cy="1006475"/>
          </a:xfrm>
          <a:custGeom>
            <a:avLst/>
            <a:gdLst>
              <a:gd name="T0" fmla="*/ 0 w 1115"/>
              <a:gd name="T1" fmla="*/ 2147483647 h 514"/>
              <a:gd name="T2" fmla="*/ 2147483647 w 1115"/>
              <a:gd name="T3" fmla="*/ 2147483647 h 514"/>
              <a:gd name="T4" fmla="*/ 2147483647 w 1115"/>
              <a:gd name="T5" fmla="*/ 0 h 514"/>
              <a:gd name="T6" fmla="*/ 0 w 1115"/>
              <a:gd name="T7" fmla="*/ 0 h 514"/>
              <a:gd name="T8" fmla="*/ 0 w 1115"/>
              <a:gd name="T9" fmla="*/ 2147483647 h 514"/>
              <a:gd name="T10" fmla="*/ 0 60000 65536"/>
              <a:gd name="T11" fmla="*/ 0 60000 65536"/>
              <a:gd name="T12" fmla="*/ 0 60000 65536"/>
              <a:gd name="T13" fmla="*/ 0 60000 65536"/>
              <a:gd name="T14" fmla="*/ 0 60000 65536"/>
              <a:gd name="T15" fmla="*/ 0 w 1115"/>
              <a:gd name="T16" fmla="*/ 0 h 514"/>
              <a:gd name="T17" fmla="*/ 1115 w 1115"/>
              <a:gd name="T18" fmla="*/ 514 h 514"/>
            </a:gdLst>
            <a:ahLst/>
            <a:cxnLst>
              <a:cxn ang="T10">
                <a:pos x="T0" y="T1"/>
              </a:cxn>
              <a:cxn ang="T11">
                <a:pos x="T2" y="T3"/>
              </a:cxn>
              <a:cxn ang="T12">
                <a:pos x="T4" y="T5"/>
              </a:cxn>
              <a:cxn ang="T13">
                <a:pos x="T6" y="T7"/>
              </a:cxn>
              <a:cxn ang="T14">
                <a:pos x="T8" y="T9"/>
              </a:cxn>
            </a:cxnLst>
            <a:rect l="T15" t="T16" r="T17" b="T18"/>
            <a:pathLst>
              <a:path w="1115" h="514">
                <a:moveTo>
                  <a:pt x="0" y="513"/>
                </a:moveTo>
                <a:lnTo>
                  <a:pt x="1114" y="513"/>
                </a:lnTo>
                <a:lnTo>
                  <a:pt x="1114" y="0"/>
                </a:lnTo>
                <a:lnTo>
                  <a:pt x="0" y="0"/>
                </a:lnTo>
                <a:lnTo>
                  <a:pt x="0" y="513"/>
                </a:lnTo>
              </a:path>
            </a:pathLst>
          </a:custGeom>
          <a:noFill/>
          <a:ln w="25400" cap="rnd" cmpd="sng">
            <a:solidFill>
              <a:srgbClr val="1A1A1A"/>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mc:AlternateContent xmlns:mc="http://schemas.openxmlformats.org/markup-compatibility/2006" xmlns:a14="http://schemas.microsoft.com/office/drawing/2010/main">
        <mc:Choice Requires="a14">
          <p:sp>
            <p:nvSpPr>
              <p:cNvPr id="14346" name="Rectangle 8"/>
              <p:cNvSpPr>
                <a:spLocks noChangeArrowheads="1"/>
              </p:cNvSpPr>
              <p:nvPr/>
            </p:nvSpPr>
            <p:spPr bwMode="auto">
              <a:xfrm>
                <a:off x="3460033" y="1912352"/>
                <a:ext cx="4055086" cy="951543"/>
              </a:xfrm>
              <a:prstGeom prst="rect">
                <a:avLst/>
              </a:prstGeom>
              <a:noFill/>
              <a:ln>
                <a:noFill/>
              </a:ln>
              <a:extLst>
                <a:ext uri="{909E8E84-426E-40DD-AFC4-6F175D3DCCD1}">
                  <a14:hiddenFill>
                    <a:solidFill>
                      <a:srgbClr val="FFFFFF"/>
                    </a:solidFill>
                  </a14:hiddenFill>
                </a:ext>
                <a:ext uri="{91240B29-F687-4F45-9708-019B960494DF}">
                  <a14:hiddenLine w="12700">
                    <a:solidFill>
                      <a:srgbClr val="000000"/>
                    </a:solidFill>
                    <a:miter lim="800000"/>
                    <a:headEnd/>
                    <a:tailEnd/>
                  </a14:hiddenLine>
                </a:ext>
              </a:extLst>
            </p:spPr>
            <p:txBody>
              <a:bodyPr wrap="none" lIns="90488" tIns="44450" rIns="90488" bIns="44450">
                <a:spAutoFit/>
              </a:bodyPr>
              <a:lstStyle/>
              <a:p>
                <a:pPr algn="ctr" eaLnBrk="0" hangingPunct="0"/>
                <a:r>
                  <a:rPr lang="en-US" sz="2800" b="1" dirty="0"/>
                  <a:t>Confidence Interval of the</a:t>
                </a:r>
              </a:p>
              <a:p>
                <a:pPr algn="ctr" eaLnBrk="0" hangingPunct="0"/>
                <a:r>
                  <a:rPr lang="en-US" sz="2800" b="1" dirty="0"/>
                  <a:t>Population Mean </a:t>
                </a:r>
                <a14:m>
                  <m:oMath xmlns:m="http://schemas.openxmlformats.org/officeDocument/2006/math">
                    <m:r>
                      <a:rPr lang="en-US" sz="2800" b="1" i="1" smtClean="0">
                        <a:latin typeface="Cambria Math" panose="02040503050406030204" pitchFamily="18" charset="0"/>
                        <a:ea typeface="Cambria Math"/>
                      </a:rPr>
                      <m:t>𝝁</m:t>
                    </m:r>
                  </m:oMath>
                </a14:m>
                <a:endParaRPr lang="en-US" sz="2800" b="1" dirty="0"/>
              </a:p>
            </p:txBody>
          </p:sp>
        </mc:Choice>
        <mc:Fallback xmlns="">
          <p:sp>
            <p:nvSpPr>
              <p:cNvPr id="14346" name="Rectangle 8"/>
              <p:cNvSpPr>
                <a:spLocks noRot="1" noChangeAspect="1" noMove="1" noResize="1" noEditPoints="1" noAdjustHandles="1" noChangeArrowheads="1" noChangeShapeType="1" noTextEdit="1"/>
              </p:cNvSpPr>
              <p:nvPr/>
            </p:nvSpPr>
            <p:spPr bwMode="auto">
              <a:xfrm>
                <a:off x="3460033" y="1912352"/>
                <a:ext cx="4055086" cy="951543"/>
              </a:xfrm>
              <a:prstGeom prst="rect">
                <a:avLst/>
              </a:prstGeom>
              <a:blipFill rotWithShape="1">
                <a:blip r:embed="rId3"/>
                <a:stretch>
                  <a:fillRect l="-2707" t="-6410" r="-2406" b="-1730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AU">
                    <a:noFill/>
                  </a:rPr>
                  <a:t> </a:t>
                </a:r>
              </a:p>
            </p:txBody>
          </p:sp>
        </mc:Fallback>
      </mc:AlternateContent>
      <p:sp>
        <p:nvSpPr>
          <p:cNvPr id="14" name="Freeform 12"/>
          <p:cNvSpPr>
            <a:spLocks/>
          </p:cNvSpPr>
          <p:nvPr/>
        </p:nvSpPr>
        <p:spPr bwMode="auto">
          <a:xfrm>
            <a:off x="3543792" y="3513083"/>
            <a:ext cx="1724025" cy="1179513"/>
          </a:xfrm>
          <a:custGeom>
            <a:avLst/>
            <a:gdLst/>
            <a:ahLst/>
            <a:cxnLst>
              <a:cxn ang="0">
                <a:pos x="0" y="742"/>
              </a:cxn>
              <a:cxn ang="0">
                <a:pos x="1085" y="742"/>
              </a:cxn>
              <a:cxn ang="0">
                <a:pos x="1085" y="0"/>
              </a:cxn>
              <a:cxn ang="0">
                <a:pos x="0" y="0"/>
              </a:cxn>
              <a:cxn ang="0">
                <a:pos x="0" y="742"/>
              </a:cxn>
            </a:cxnLst>
            <a:rect l="0" t="0" r="r" b="b"/>
            <a:pathLst>
              <a:path w="1086" h="743">
                <a:moveTo>
                  <a:pt x="0" y="742"/>
                </a:moveTo>
                <a:lnTo>
                  <a:pt x="1085" y="742"/>
                </a:lnTo>
                <a:lnTo>
                  <a:pt x="1085" y="0"/>
                </a:lnTo>
                <a:lnTo>
                  <a:pt x="0" y="0"/>
                </a:lnTo>
                <a:lnTo>
                  <a:pt x="0" y="742"/>
                </a:lnTo>
              </a:path>
            </a:pathLst>
          </a:custGeom>
          <a:solidFill>
            <a:schemeClr val="accent5"/>
          </a:solidFill>
          <a:ln w="25400" cap="rnd" cmpd="sng">
            <a:solidFill>
              <a:srgbClr val="1A1A1A"/>
            </a:solidFill>
            <a:prstDash val="solid"/>
            <a:round/>
            <a:headEnd type="none" w="med" len="med"/>
            <a:tailEnd type="none" w="med" len="med"/>
          </a:ln>
          <a:effectLst/>
        </p:spPr>
        <p:txBody>
          <a:bodyPr/>
          <a:lstStyle/>
          <a:p>
            <a:pPr>
              <a:defRPr/>
            </a:pPr>
            <a:endParaRPr lang="en-AU" dirty="0"/>
          </a:p>
        </p:txBody>
      </p:sp>
      <p:sp>
        <p:nvSpPr>
          <p:cNvPr id="14351" name="Rectangle 13"/>
          <p:cNvSpPr>
            <a:spLocks noChangeArrowheads="1"/>
          </p:cNvSpPr>
          <p:nvPr/>
        </p:nvSpPr>
        <p:spPr bwMode="auto">
          <a:xfrm>
            <a:off x="3573555" y="3873445"/>
            <a:ext cx="1579216"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800" b="1" dirty="0"/>
              <a:t> </a:t>
            </a:r>
            <a:r>
              <a:rPr lang="el-GR" sz="2800" b="1" dirty="0"/>
              <a:t>σ</a:t>
            </a:r>
            <a:r>
              <a:rPr lang="en-US" sz="2800" b="1" dirty="0"/>
              <a:t> Known</a:t>
            </a:r>
          </a:p>
        </p:txBody>
      </p:sp>
      <p:sp>
        <p:nvSpPr>
          <p:cNvPr id="14352" name="Rectangle 14"/>
          <p:cNvSpPr>
            <a:spLocks noChangeArrowheads="1"/>
          </p:cNvSpPr>
          <p:nvPr/>
        </p:nvSpPr>
        <p:spPr bwMode="auto">
          <a:xfrm>
            <a:off x="3994150" y="538797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AU"/>
          </a:p>
        </p:txBody>
      </p:sp>
      <p:sp>
        <p:nvSpPr>
          <p:cNvPr id="14355" name="Line 17"/>
          <p:cNvSpPr>
            <a:spLocks noChangeShapeType="1"/>
          </p:cNvSpPr>
          <p:nvPr/>
        </p:nvSpPr>
        <p:spPr bwMode="auto">
          <a:xfrm>
            <a:off x="5447424" y="2895600"/>
            <a:ext cx="0" cy="22860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4358" name="Line 20"/>
          <p:cNvSpPr>
            <a:spLocks noChangeShapeType="1"/>
          </p:cNvSpPr>
          <p:nvPr/>
        </p:nvSpPr>
        <p:spPr bwMode="auto">
          <a:xfrm>
            <a:off x="4418724" y="3132083"/>
            <a:ext cx="2057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AU"/>
          </a:p>
        </p:txBody>
      </p:sp>
      <p:sp>
        <p:nvSpPr>
          <p:cNvPr id="14359" name="Line 21"/>
          <p:cNvSpPr>
            <a:spLocks noChangeShapeType="1"/>
          </p:cNvSpPr>
          <p:nvPr/>
        </p:nvSpPr>
        <p:spPr bwMode="auto">
          <a:xfrm>
            <a:off x="4405805" y="3132083"/>
            <a:ext cx="0" cy="38100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4360" name="Line 22"/>
          <p:cNvSpPr>
            <a:spLocks noChangeShapeType="1"/>
          </p:cNvSpPr>
          <p:nvPr/>
        </p:nvSpPr>
        <p:spPr bwMode="auto">
          <a:xfrm>
            <a:off x="6486853" y="3124200"/>
            <a:ext cx="0" cy="38100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6" name="Slide Number Placeholder 3"/>
          <p:cNvSpPr>
            <a:spLocks noGrp="1"/>
          </p:cNvSpPr>
          <p:nvPr>
            <p:ph type="sldNum" sz="quarter" idx="12"/>
          </p:nvPr>
        </p:nvSpPr>
        <p:spPr>
          <a:xfrm>
            <a:off x="8610600" y="6365975"/>
            <a:ext cx="2743200" cy="365125"/>
          </a:xfrm>
        </p:spPr>
        <p:txBody>
          <a:bodyPr/>
          <a:lstStyle/>
          <a:p>
            <a:fld id="{D6244F24-3180-4568-A6D4-AE1F835107C9}" type="slidenum">
              <a:rPr lang="en-AU" smtClean="0"/>
              <a:t>6</a:t>
            </a:fld>
            <a:endParaRPr lang="en-AU"/>
          </a:p>
        </p:txBody>
      </p:sp>
    </p:spTree>
    <p:extLst>
      <p:ext uri="{BB962C8B-B14F-4D97-AF65-F5344CB8AC3E}">
        <p14:creationId xmlns:p14="http://schemas.microsoft.com/office/powerpoint/2010/main" val="1859796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838200" y="230375"/>
            <a:ext cx="10515600" cy="703279"/>
          </a:xfrm>
        </p:spPr>
        <p:txBody>
          <a:bodyPr>
            <a:normAutofit/>
          </a:bodyPr>
          <a:lstStyle/>
          <a:p>
            <a:pPr algn="ctr"/>
            <a:r>
              <a:rPr lang="en-US" sz="3600" b="1" dirty="0">
                <a:solidFill>
                  <a:schemeClr val="accent1"/>
                </a:solidFill>
                <a:ea typeface="ＭＳ Ｐゴシック" pitchFamily="34" charset="-128"/>
              </a:rPr>
              <a:t>Confidence Interval for </a:t>
            </a:r>
            <a:r>
              <a:rPr lang="el-GR" sz="3600" b="1" dirty="0">
                <a:solidFill>
                  <a:schemeClr val="accent1"/>
                </a:solidFill>
                <a:ea typeface="ＭＳ Ｐゴシック" pitchFamily="34" charset="-128"/>
              </a:rPr>
              <a:t>μ</a:t>
            </a:r>
            <a:r>
              <a:rPr lang="en-AU" sz="3600" b="1" dirty="0">
                <a:solidFill>
                  <a:schemeClr val="accent1"/>
                </a:solidFill>
                <a:ea typeface="ＭＳ Ｐゴシック" pitchFamily="34" charset="-128"/>
              </a:rPr>
              <a:t> </a:t>
            </a:r>
            <a:r>
              <a:rPr lang="en-US" sz="3600" b="1" dirty="0">
                <a:solidFill>
                  <a:schemeClr val="accent1"/>
                </a:solidFill>
                <a:ea typeface="ＭＳ Ｐゴシック" pitchFamily="34" charset="-128"/>
              </a:rPr>
              <a:t>(</a:t>
            </a:r>
            <a:r>
              <a:rPr lang="el-GR" sz="3600" b="1" dirty="0">
                <a:solidFill>
                  <a:schemeClr val="accent1"/>
                </a:solidFill>
                <a:ea typeface="ＭＳ Ｐゴシック" pitchFamily="34" charset="-128"/>
              </a:rPr>
              <a:t>σ</a:t>
            </a:r>
            <a:r>
              <a:rPr lang="en-US" sz="3600" b="1" dirty="0">
                <a:solidFill>
                  <a:schemeClr val="accent1"/>
                </a:solidFill>
                <a:ea typeface="ＭＳ Ｐゴシック" pitchFamily="34" charset="-128"/>
              </a:rPr>
              <a:t>  Known) </a:t>
            </a:r>
            <a:endParaRPr lang="en-AU" sz="3600" b="1" dirty="0">
              <a:solidFill>
                <a:schemeClr val="accent1"/>
              </a:solidFill>
              <a:ea typeface="ＭＳ Ｐゴシック" pitchFamily="34" charset="-128"/>
            </a:endParaRPr>
          </a:p>
        </p:txBody>
      </p:sp>
      <p:sp>
        <p:nvSpPr>
          <p:cNvPr id="15365" name="Rectangle 3"/>
          <p:cNvSpPr txBox="1">
            <a:spLocks noChangeArrowheads="1"/>
          </p:cNvSpPr>
          <p:nvPr/>
        </p:nvSpPr>
        <p:spPr bwMode="auto">
          <a:xfrm>
            <a:off x="606392" y="962526"/>
            <a:ext cx="11040176" cy="5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857250" eaLnBrk="0" hangingPunct="0">
              <a:defRPr sz="1000">
                <a:solidFill>
                  <a:schemeClr val="tx1"/>
                </a:solidFill>
                <a:latin typeface="Verdana" pitchFamily="34" charset="0"/>
                <a:ea typeface="ＭＳ Ｐゴシック" pitchFamily="34" charset="-128"/>
              </a:defRPr>
            </a:lvl1pPr>
            <a:lvl2pPr marL="742950" indent="-285750" defTabSz="857250" eaLnBrk="0" hangingPunct="0">
              <a:defRPr sz="1000">
                <a:solidFill>
                  <a:schemeClr val="tx1"/>
                </a:solidFill>
                <a:latin typeface="Verdana" pitchFamily="34" charset="0"/>
                <a:ea typeface="ＭＳ Ｐゴシック" pitchFamily="34" charset="-128"/>
              </a:defRPr>
            </a:lvl2pPr>
            <a:lvl3pPr marL="1143000" indent="-228600" defTabSz="857250" eaLnBrk="0" hangingPunct="0">
              <a:defRPr sz="1000">
                <a:solidFill>
                  <a:schemeClr val="tx1"/>
                </a:solidFill>
                <a:latin typeface="Verdana" pitchFamily="34" charset="0"/>
                <a:ea typeface="ＭＳ Ｐゴシック" pitchFamily="34" charset="-128"/>
              </a:defRPr>
            </a:lvl3pPr>
            <a:lvl4pPr marL="1600200" indent="-228600" defTabSz="857250" eaLnBrk="0" hangingPunct="0">
              <a:defRPr sz="1000">
                <a:solidFill>
                  <a:schemeClr val="tx1"/>
                </a:solidFill>
                <a:latin typeface="Verdana" pitchFamily="34" charset="0"/>
                <a:ea typeface="ＭＳ Ｐゴシック" pitchFamily="34" charset="-128"/>
              </a:defRPr>
            </a:lvl4pPr>
            <a:lvl5pPr marL="2057400" indent="-228600" defTabSz="857250" eaLnBrk="0" hangingPunct="0">
              <a:defRPr sz="1000">
                <a:solidFill>
                  <a:schemeClr val="tx1"/>
                </a:solidFill>
                <a:latin typeface="Verdana" pitchFamily="34" charset="0"/>
                <a:ea typeface="ＭＳ Ｐゴシック" pitchFamily="34" charset="-128"/>
              </a:defRPr>
            </a:lvl5pPr>
            <a:lvl6pPr marL="25146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a:lnSpc>
                <a:spcPct val="80000"/>
              </a:lnSpc>
              <a:spcBef>
                <a:spcPct val="20000"/>
              </a:spcBef>
              <a:spcAft>
                <a:spcPct val="20000"/>
              </a:spcAft>
              <a:buSzPct val="80000"/>
              <a:buFont typeface="Verdana" pitchFamily="34" charset="0"/>
              <a:buNone/>
            </a:pPr>
            <a:r>
              <a:rPr lang="en-US" sz="2800" b="1" dirty="0">
                <a:latin typeface="+mn-lt"/>
              </a:rPr>
              <a:t>Assumptions:</a:t>
            </a:r>
          </a:p>
          <a:p>
            <a:pPr>
              <a:lnSpc>
                <a:spcPct val="80000"/>
              </a:lnSpc>
              <a:spcBef>
                <a:spcPct val="20000"/>
              </a:spcBef>
              <a:spcAft>
                <a:spcPct val="20000"/>
              </a:spcAft>
              <a:buSzPct val="80000"/>
              <a:buFont typeface="Arial" charset="0"/>
              <a:buChar char="•"/>
            </a:pPr>
            <a:r>
              <a:rPr lang="en-US" sz="2800" dirty="0">
                <a:latin typeface="+mn-lt"/>
              </a:rPr>
              <a:t>Population standard deviation </a:t>
            </a:r>
            <a:r>
              <a:rPr lang="el-GR" sz="2800" dirty="0">
                <a:latin typeface="+mn-lt"/>
                <a:sym typeface="Symbol" pitchFamily="18" charset="2"/>
              </a:rPr>
              <a:t>σ</a:t>
            </a:r>
            <a:r>
              <a:rPr lang="en-US" sz="2800" dirty="0">
                <a:latin typeface="+mn-lt"/>
                <a:sym typeface="Symbol" pitchFamily="18" charset="2"/>
              </a:rPr>
              <a:t> </a:t>
            </a:r>
            <a:r>
              <a:rPr lang="en-US" sz="2800" dirty="0">
                <a:latin typeface="+mn-lt"/>
              </a:rPr>
              <a:t>is known</a:t>
            </a:r>
          </a:p>
          <a:p>
            <a:pPr>
              <a:lnSpc>
                <a:spcPct val="80000"/>
              </a:lnSpc>
              <a:spcBef>
                <a:spcPct val="20000"/>
              </a:spcBef>
              <a:spcAft>
                <a:spcPct val="20000"/>
              </a:spcAft>
              <a:buSzPct val="80000"/>
              <a:buFont typeface="Arial" charset="0"/>
              <a:buChar char="•"/>
            </a:pPr>
            <a:r>
              <a:rPr lang="en-US" sz="2800" dirty="0">
                <a:latin typeface="+mn-lt"/>
              </a:rPr>
              <a:t>Population is normally distributed or if not then Central Limit Theorem applies</a:t>
            </a:r>
          </a:p>
          <a:p>
            <a:pPr>
              <a:lnSpc>
                <a:spcPct val="160000"/>
              </a:lnSpc>
              <a:spcBef>
                <a:spcPct val="20000"/>
              </a:spcBef>
              <a:spcAft>
                <a:spcPct val="20000"/>
              </a:spcAft>
              <a:buSzPct val="80000"/>
              <a:buFont typeface="Verdana" pitchFamily="34" charset="0"/>
              <a:buNone/>
            </a:pPr>
            <a:r>
              <a:rPr lang="en-US" sz="3200" b="1" dirty="0">
                <a:latin typeface="+mn-lt"/>
              </a:rPr>
              <a:t>Confidence interval estimate</a:t>
            </a:r>
          </a:p>
          <a:p>
            <a:pPr>
              <a:spcBef>
                <a:spcPct val="20000"/>
              </a:spcBef>
              <a:spcAft>
                <a:spcPct val="20000"/>
              </a:spcAft>
              <a:buSzPct val="80000"/>
              <a:buFont typeface="Arial" charset="0"/>
              <a:buNone/>
            </a:pPr>
            <a:r>
              <a:rPr lang="en-US" sz="2800" dirty="0">
                <a:latin typeface="+mn-lt"/>
              </a:rPr>
              <a:t>Where       	is the point estimate</a:t>
            </a:r>
          </a:p>
          <a:p>
            <a:pPr>
              <a:spcBef>
                <a:spcPct val="20000"/>
              </a:spcBef>
              <a:spcAft>
                <a:spcPct val="20000"/>
              </a:spcAft>
              <a:buSzPct val="80000"/>
              <a:buFont typeface="Arial" charset="0"/>
              <a:buNone/>
            </a:pPr>
            <a:r>
              <a:rPr lang="en-US" sz="2800" dirty="0">
                <a:latin typeface="+mn-lt"/>
              </a:rPr>
              <a:t> 		    Z   	is the normal distribution critical value for a probability of </a:t>
            </a:r>
            <a:r>
              <a:rPr lang="en-US" sz="2800" dirty="0">
                <a:latin typeface="+mn-lt"/>
                <a:sym typeface="Symbol" pitchFamily="18" charset="2"/>
              </a:rPr>
              <a:t>/2 in each tail </a:t>
            </a:r>
            <a:r>
              <a:rPr lang="en-US" sz="2800" dirty="0">
                <a:latin typeface="+mn-lt"/>
              </a:rPr>
              <a:t>          </a:t>
            </a:r>
          </a:p>
          <a:p>
            <a:pPr>
              <a:spcBef>
                <a:spcPct val="20000"/>
              </a:spcBef>
              <a:spcAft>
                <a:spcPct val="20000"/>
              </a:spcAft>
              <a:buSzPct val="80000"/>
              <a:buFont typeface="Arial" charset="0"/>
              <a:buNone/>
            </a:pPr>
            <a:r>
              <a:rPr lang="en-US" sz="2800" dirty="0">
                <a:latin typeface="+mn-lt"/>
              </a:rPr>
              <a:t>             	is the standard error    </a:t>
            </a:r>
          </a:p>
        </p:txBody>
      </p:sp>
      <p:graphicFrame>
        <p:nvGraphicFramePr>
          <p:cNvPr id="15366" name="Object 2"/>
          <p:cNvGraphicFramePr>
            <a:graphicFrameLocks noChangeAspect="1"/>
          </p:cNvGraphicFramePr>
          <p:nvPr>
            <p:extLst>
              <p:ext uri="{D42A27DB-BD31-4B8C-83A1-F6EECF244321}">
                <p14:modId xmlns:p14="http://schemas.microsoft.com/office/powerpoint/2010/main" val="3838403593"/>
              </p:ext>
            </p:extLst>
          </p:nvPr>
        </p:nvGraphicFramePr>
        <p:xfrm>
          <a:off x="6213929" y="2569369"/>
          <a:ext cx="2860675" cy="1354138"/>
        </p:xfrm>
        <a:graphic>
          <a:graphicData uri="http://schemas.openxmlformats.org/presentationml/2006/ole">
            <mc:AlternateContent xmlns:mc="http://schemas.openxmlformats.org/markup-compatibility/2006">
              <mc:Choice xmlns:v="urn:schemas-microsoft-com:vml" Requires="v">
                <p:oleObj spid="_x0000_s2239" name="Equation" r:id="rId3" imgW="634725" imgH="418918" progId="Equation.3">
                  <p:embed/>
                </p:oleObj>
              </mc:Choice>
              <mc:Fallback>
                <p:oleObj name="Equation" r:id="rId3" imgW="634725" imgH="418918" progId="Equation.3">
                  <p:embed/>
                  <p:pic>
                    <p:nvPicPr>
                      <p:cNvPr id="1536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3929" y="2569369"/>
                        <a:ext cx="2860675" cy="1354138"/>
                      </a:xfrm>
                      <a:prstGeom prst="rect">
                        <a:avLst/>
                      </a:prstGeom>
                      <a:solidFill>
                        <a:srgbClr val="00B0F0"/>
                      </a:solidFill>
                      <a:ln w="9525">
                        <a:solidFill>
                          <a:schemeClr val="tx1"/>
                        </a:solidFill>
                        <a:miter lim="800000"/>
                        <a:headEnd/>
                        <a:tailEnd/>
                      </a:ln>
                      <a:effectLst/>
                    </p:spPr>
                  </p:pic>
                </p:oleObj>
              </mc:Fallback>
            </mc:AlternateContent>
          </a:graphicData>
        </a:graphic>
      </p:graphicFrame>
      <p:graphicFrame>
        <p:nvGraphicFramePr>
          <p:cNvPr id="15367" name="Object 3"/>
          <p:cNvGraphicFramePr>
            <a:graphicFrameLocks noChangeAspect="1"/>
          </p:cNvGraphicFramePr>
          <p:nvPr>
            <p:extLst>
              <p:ext uri="{D42A27DB-BD31-4B8C-83A1-F6EECF244321}">
                <p14:modId xmlns:p14="http://schemas.microsoft.com/office/powerpoint/2010/main" val="3412507708"/>
              </p:ext>
            </p:extLst>
          </p:nvPr>
        </p:nvGraphicFramePr>
        <p:xfrm>
          <a:off x="1888759" y="3889009"/>
          <a:ext cx="303213" cy="360363"/>
        </p:xfrm>
        <a:graphic>
          <a:graphicData uri="http://schemas.openxmlformats.org/presentationml/2006/ole">
            <mc:AlternateContent xmlns:mc="http://schemas.openxmlformats.org/markup-compatibility/2006">
              <mc:Choice xmlns:v="urn:schemas-microsoft-com:vml" Requires="v">
                <p:oleObj spid="_x0000_s2240" name="Equation" r:id="rId5" imgW="152268" imgH="203024" progId="Equation.3">
                  <p:embed/>
                </p:oleObj>
              </mc:Choice>
              <mc:Fallback>
                <p:oleObj name="Equation" r:id="rId5" imgW="152268" imgH="203024" progId="Equation.3">
                  <p:embed/>
                  <p:pic>
                    <p:nvPicPr>
                      <p:cNvPr id="1536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8759" y="3889009"/>
                        <a:ext cx="303213"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5368" name="Object 4"/>
          <p:cNvGraphicFramePr>
            <a:graphicFrameLocks noChangeAspect="1"/>
          </p:cNvGraphicFramePr>
          <p:nvPr>
            <p:extLst>
              <p:ext uri="{D42A27DB-BD31-4B8C-83A1-F6EECF244321}">
                <p14:modId xmlns:p14="http://schemas.microsoft.com/office/powerpoint/2010/main" val="841173656"/>
              </p:ext>
            </p:extLst>
          </p:nvPr>
        </p:nvGraphicFramePr>
        <p:xfrm>
          <a:off x="1506438" y="5451390"/>
          <a:ext cx="858837" cy="433387"/>
        </p:xfrm>
        <a:graphic>
          <a:graphicData uri="http://schemas.openxmlformats.org/presentationml/2006/ole">
            <mc:AlternateContent xmlns:mc="http://schemas.openxmlformats.org/markup-compatibility/2006">
              <mc:Choice xmlns:v="urn:schemas-microsoft-com:vml" Requires="v">
                <p:oleObj spid="_x0000_s2241" name="Equation" r:id="rId7" imgW="380835" imgH="215806" progId="Equation.3">
                  <p:embed/>
                </p:oleObj>
              </mc:Choice>
              <mc:Fallback>
                <p:oleObj name="Equation" r:id="rId7" imgW="380835" imgH="215806" progId="Equation.3">
                  <p:embed/>
                  <p:pic>
                    <p:nvPicPr>
                      <p:cNvPr id="1536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6438" y="5451390"/>
                        <a:ext cx="858837"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9"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7</a:t>
            </a:fld>
            <a:endParaRPr lang="en-AU"/>
          </a:p>
        </p:txBody>
      </p:sp>
    </p:spTree>
    <p:extLst>
      <p:ext uri="{BB962C8B-B14F-4D97-AF65-F5344CB8AC3E}">
        <p14:creationId xmlns:p14="http://schemas.microsoft.com/office/powerpoint/2010/main" val="4234709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pPr algn="ctr"/>
            <a:r>
              <a:rPr lang="en-US" sz="3600" b="1" dirty="0">
                <a:solidFill>
                  <a:schemeClr val="accent1"/>
                </a:solidFill>
                <a:ea typeface="ＭＳ Ｐゴシック" pitchFamily="34" charset="-128"/>
              </a:rPr>
              <a:t>Finding the Critical Z Value</a:t>
            </a:r>
            <a:endParaRPr lang="en-AU" sz="3600" b="1" dirty="0">
              <a:solidFill>
                <a:schemeClr val="accent1"/>
              </a:solidFill>
              <a:ea typeface="ＭＳ Ｐゴシック" pitchFamily="34" charset="-128"/>
            </a:endParaRPr>
          </a:p>
        </p:txBody>
      </p:sp>
      <p:sp>
        <p:nvSpPr>
          <p:cNvPr id="37" name="Freeform 2"/>
          <p:cNvSpPr>
            <a:spLocks/>
          </p:cNvSpPr>
          <p:nvPr/>
        </p:nvSpPr>
        <p:spPr bwMode="auto">
          <a:xfrm>
            <a:off x="4603750" y="3452814"/>
            <a:ext cx="3886200" cy="1728787"/>
          </a:xfrm>
          <a:custGeom>
            <a:avLst/>
            <a:gdLst/>
            <a:ahLst/>
            <a:cxnLst>
              <a:cxn ang="0">
                <a:pos x="0" y="1089"/>
              </a:cxn>
              <a:cxn ang="0">
                <a:pos x="0" y="897"/>
              </a:cxn>
              <a:cxn ang="0">
                <a:pos x="96" y="849"/>
              </a:cxn>
              <a:cxn ang="0">
                <a:pos x="240" y="753"/>
              </a:cxn>
              <a:cxn ang="0">
                <a:pos x="396" y="618"/>
              </a:cxn>
              <a:cxn ang="0">
                <a:pos x="558" y="450"/>
              </a:cxn>
              <a:cxn ang="0">
                <a:pos x="681" y="324"/>
              </a:cxn>
              <a:cxn ang="0">
                <a:pos x="762" y="246"/>
              </a:cxn>
              <a:cxn ang="0">
                <a:pos x="837" y="162"/>
              </a:cxn>
              <a:cxn ang="0">
                <a:pos x="912" y="129"/>
              </a:cxn>
              <a:cxn ang="0">
                <a:pos x="936" y="90"/>
              </a:cxn>
              <a:cxn ang="0">
                <a:pos x="1077" y="18"/>
              </a:cxn>
              <a:cxn ang="0">
                <a:pos x="1197" y="0"/>
              </a:cxn>
              <a:cxn ang="0">
                <a:pos x="1293" y="15"/>
              </a:cxn>
              <a:cxn ang="0">
                <a:pos x="1344" y="33"/>
              </a:cxn>
              <a:cxn ang="0">
                <a:pos x="1440" y="81"/>
              </a:cxn>
              <a:cxn ang="0">
                <a:pos x="1578" y="192"/>
              </a:cxn>
              <a:cxn ang="0">
                <a:pos x="1728" y="321"/>
              </a:cxn>
              <a:cxn ang="0">
                <a:pos x="1824" y="417"/>
              </a:cxn>
              <a:cxn ang="0">
                <a:pos x="1905" y="501"/>
              </a:cxn>
              <a:cxn ang="0">
                <a:pos x="2016" y="609"/>
              </a:cxn>
              <a:cxn ang="0">
                <a:pos x="2124" y="699"/>
              </a:cxn>
              <a:cxn ang="0">
                <a:pos x="2235" y="786"/>
              </a:cxn>
              <a:cxn ang="0">
                <a:pos x="2361" y="858"/>
              </a:cxn>
              <a:cxn ang="0">
                <a:pos x="2448" y="897"/>
              </a:cxn>
              <a:cxn ang="0">
                <a:pos x="2448" y="1089"/>
              </a:cxn>
              <a:cxn ang="0">
                <a:pos x="0" y="1089"/>
              </a:cxn>
            </a:cxnLst>
            <a:rect l="0" t="0" r="r" b="b"/>
            <a:pathLst>
              <a:path w="2448" h="1089">
                <a:moveTo>
                  <a:pt x="0" y="1089"/>
                </a:moveTo>
                <a:lnTo>
                  <a:pt x="0" y="897"/>
                </a:lnTo>
                <a:lnTo>
                  <a:pt x="96" y="849"/>
                </a:lnTo>
                <a:lnTo>
                  <a:pt x="240" y="753"/>
                </a:lnTo>
                <a:lnTo>
                  <a:pt x="396" y="618"/>
                </a:lnTo>
                <a:lnTo>
                  <a:pt x="558" y="450"/>
                </a:lnTo>
                <a:lnTo>
                  <a:pt x="681" y="324"/>
                </a:lnTo>
                <a:lnTo>
                  <a:pt x="762" y="246"/>
                </a:lnTo>
                <a:lnTo>
                  <a:pt x="837" y="162"/>
                </a:lnTo>
                <a:lnTo>
                  <a:pt x="912" y="129"/>
                </a:lnTo>
                <a:lnTo>
                  <a:pt x="936" y="90"/>
                </a:lnTo>
                <a:lnTo>
                  <a:pt x="1077" y="18"/>
                </a:lnTo>
                <a:lnTo>
                  <a:pt x="1197" y="0"/>
                </a:lnTo>
                <a:lnTo>
                  <a:pt x="1293" y="15"/>
                </a:lnTo>
                <a:lnTo>
                  <a:pt x="1344" y="33"/>
                </a:lnTo>
                <a:lnTo>
                  <a:pt x="1440" y="81"/>
                </a:lnTo>
                <a:lnTo>
                  <a:pt x="1578" y="192"/>
                </a:lnTo>
                <a:lnTo>
                  <a:pt x="1728" y="321"/>
                </a:lnTo>
                <a:lnTo>
                  <a:pt x="1824" y="417"/>
                </a:lnTo>
                <a:lnTo>
                  <a:pt x="1905" y="501"/>
                </a:lnTo>
                <a:lnTo>
                  <a:pt x="2016" y="609"/>
                </a:lnTo>
                <a:lnTo>
                  <a:pt x="2124" y="699"/>
                </a:lnTo>
                <a:lnTo>
                  <a:pt x="2235" y="786"/>
                </a:lnTo>
                <a:lnTo>
                  <a:pt x="2361" y="858"/>
                </a:lnTo>
                <a:lnTo>
                  <a:pt x="2448" y="897"/>
                </a:lnTo>
                <a:lnTo>
                  <a:pt x="2448" y="1089"/>
                </a:lnTo>
                <a:lnTo>
                  <a:pt x="0" y="1089"/>
                </a:lnTo>
                <a:close/>
              </a:path>
            </a:pathLst>
          </a:custGeom>
          <a:solidFill>
            <a:schemeClr val="accent5"/>
          </a:solidFill>
          <a:ln w="19050" cap="flat" cmpd="sng">
            <a:noFill/>
            <a:prstDash val="solid"/>
            <a:round/>
            <a:headEnd/>
            <a:tailEnd/>
          </a:ln>
          <a:effectLst/>
        </p:spPr>
        <p:txBody>
          <a:bodyPr wrap="none" anchor="ctr"/>
          <a:lstStyle/>
          <a:p>
            <a:pPr>
              <a:defRPr/>
            </a:pPr>
            <a:endParaRPr lang="en-AU"/>
          </a:p>
        </p:txBody>
      </p:sp>
      <p:sp>
        <p:nvSpPr>
          <p:cNvPr id="38" name="Rectangle 4"/>
          <p:cNvSpPr txBox="1">
            <a:spLocks noChangeArrowheads="1"/>
          </p:cNvSpPr>
          <p:nvPr/>
        </p:nvSpPr>
        <p:spPr>
          <a:xfrm>
            <a:off x="2546351" y="1557338"/>
            <a:ext cx="7489825" cy="647700"/>
          </a:xfrm>
          <a:prstGeom prst="rect">
            <a:avLst/>
          </a:prstGeom>
        </p:spPr>
        <p:txBody>
          <a:bodyPr/>
          <a:lstStyle/>
          <a:p>
            <a:pPr marL="342900" indent="-342900" defTabSz="857250" eaLnBrk="0" hangingPunct="0">
              <a:spcBef>
                <a:spcPct val="20000"/>
              </a:spcBef>
              <a:spcAft>
                <a:spcPct val="20000"/>
              </a:spcAft>
              <a:buSzPct val="80000"/>
              <a:defRPr/>
            </a:pPr>
            <a:r>
              <a:rPr lang="en-US" sz="2800" kern="0" dirty="0"/>
              <a:t>Consider a 95% confidence interval</a:t>
            </a:r>
          </a:p>
        </p:txBody>
      </p:sp>
      <p:sp>
        <p:nvSpPr>
          <p:cNvPr id="16391" name="Freeform 5"/>
          <p:cNvSpPr>
            <a:spLocks/>
          </p:cNvSpPr>
          <p:nvPr/>
        </p:nvSpPr>
        <p:spPr bwMode="auto">
          <a:xfrm>
            <a:off x="6489700" y="3457576"/>
            <a:ext cx="3143250" cy="1647825"/>
          </a:xfrm>
          <a:custGeom>
            <a:avLst/>
            <a:gdLst>
              <a:gd name="T0" fmla="*/ 2147483647 w 901"/>
              <a:gd name="T1" fmla="*/ 2147483647 h 721"/>
              <a:gd name="T2" fmla="*/ 2147483647 w 901"/>
              <a:gd name="T3" fmla="*/ 2147483647 h 721"/>
              <a:gd name="T4" fmla="*/ 2147483647 w 901"/>
              <a:gd name="T5" fmla="*/ 2147483647 h 721"/>
              <a:gd name="T6" fmla="*/ 2147483647 w 901"/>
              <a:gd name="T7" fmla="*/ 2147483647 h 721"/>
              <a:gd name="T8" fmla="*/ 2147483647 w 901"/>
              <a:gd name="T9" fmla="*/ 2147483647 h 721"/>
              <a:gd name="T10" fmla="*/ 2147483647 w 901"/>
              <a:gd name="T11" fmla="*/ 2147483647 h 721"/>
              <a:gd name="T12" fmla="*/ 2147483647 w 901"/>
              <a:gd name="T13" fmla="*/ 2147483647 h 721"/>
              <a:gd name="T14" fmla="*/ 2147483647 w 901"/>
              <a:gd name="T15" fmla="*/ 2147483647 h 721"/>
              <a:gd name="T16" fmla="*/ 2147483647 w 901"/>
              <a:gd name="T17" fmla="*/ 2147483647 h 721"/>
              <a:gd name="T18" fmla="*/ 2147483647 w 901"/>
              <a:gd name="T19" fmla="*/ 2147483647 h 721"/>
              <a:gd name="T20" fmla="*/ 2147483647 w 901"/>
              <a:gd name="T21" fmla="*/ 2147483647 h 721"/>
              <a:gd name="T22" fmla="*/ 2147483647 w 901"/>
              <a:gd name="T23" fmla="*/ 2147483647 h 721"/>
              <a:gd name="T24" fmla="*/ 2147483647 w 901"/>
              <a:gd name="T25" fmla="*/ 2147483647 h 721"/>
              <a:gd name="T26" fmla="*/ 2147483647 w 901"/>
              <a:gd name="T27" fmla="*/ 2147483647 h 721"/>
              <a:gd name="T28" fmla="*/ 2147483647 w 901"/>
              <a:gd name="T29" fmla="*/ 2147483647 h 721"/>
              <a:gd name="T30" fmla="*/ 0 w 901"/>
              <a:gd name="T31" fmla="*/ 0 h 7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1"/>
              <a:gd name="T49" fmla="*/ 0 h 721"/>
              <a:gd name="T50" fmla="*/ 901 w 901"/>
              <a:gd name="T51" fmla="*/ 721 h 7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508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6392" name="Freeform 6"/>
          <p:cNvSpPr>
            <a:spLocks/>
          </p:cNvSpPr>
          <p:nvPr/>
        </p:nvSpPr>
        <p:spPr bwMode="auto">
          <a:xfrm>
            <a:off x="3536950" y="3457576"/>
            <a:ext cx="2954338" cy="1647825"/>
          </a:xfrm>
          <a:custGeom>
            <a:avLst/>
            <a:gdLst>
              <a:gd name="T0" fmla="*/ 0 w 901"/>
              <a:gd name="T1" fmla="*/ 2147483647 h 721"/>
              <a:gd name="T2" fmla="*/ 2147483647 w 901"/>
              <a:gd name="T3" fmla="*/ 2147483647 h 721"/>
              <a:gd name="T4" fmla="*/ 2147483647 w 901"/>
              <a:gd name="T5" fmla="*/ 2147483647 h 721"/>
              <a:gd name="T6" fmla="*/ 2147483647 w 901"/>
              <a:gd name="T7" fmla="*/ 2147483647 h 721"/>
              <a:gd name="T8" fmla="*/ 2147483647 w 901"/>
              <a:gd name="T9" fmla="*/ 2147483647 h 721"/>
              <a:gd name="T10" fmla="*/ 2147483647 w 901"/>
              <a:gd name="T11" fmla="*/ 2147483647 h 721"/>
              <a:gd name="T12" fmla="*/ 2147483647 w 901"/>
              <a:gd name="T13" fmla="*/ 2147483647 h 721"/>
              <a:gd name="T14" fmla="*/ 2147483647 w 901"/>
              <a:gd name="T15" fmla="*/ 2147483647 h 721"/>
              <a:gd name="T16" fmla="*/ 2147483647 w 901"/>
              <a:gd name="T17" fmla="*/ 2147483647 h 721"/>
              <a:gd name="T18" fmla="*/ 2147483647 w 901"/>
              <a:gd name="T19" fmla="*/ 2147483647 h 721"/>
              <a:gd name="T20" fmla="*/ 2147483647 w 901"/>
              <a:gd name="T21" fmla="*/ 2147483647 h 721"/>
              <a:gd name="T22" fmla="*/ 2147483647 w 901"/>
              <a:gd name="T23" fmla="*/ 2147483647 h 721"/>
              <a:gd name="T24" fmla="*/ 2147483647 w 901"/>
              <a:gd name="T25" fmla="*/ 2147483647 h 721"/>
              <a:gd name="T26" fmla="*/ 2147483647 w 901"/>
              <a:gd name="T27" fmla="*/ 2147483647 h 721"/>
              <a:gd name="T28" fmla="*/ 2147483647 w 901"/>
              <a:gd name="T29" fmla="*/ 2147483647 h 721"/>
              <a:gd name="T30" fmla="*/ 2147483647 w 901"/>
              <a:gd name="T31" fmla="*/ 0 h 7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1"/>
              <a:gd name="T49" fmla="*/ 0 h 721"/>
              <a:gd name="T50" fmla="*/ 901 w 901"/>
              <a:gd name="T51" fmla="*/ 721 h 7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508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6393" name="Line 7"/>
          <p:cNvSpPr>
            <a:spLocks noChangeShapeType="1"/>
          </p:cNvSpPr>
          <p:nvPr/>
        </p:nvSpPr>
        <p:spPr bwMode="auto">
          <a:xfrm>
            <a:off x="4989514" y="3752850"/>
            <a:ext cx="1587" cy="0"/>
          </a:xfrm>
          <a:prstGeom prst="line">
            <a:avLst/>
          </a:prstGeom>
          <a:noFill/>
          <a:ln w="127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6394" name="Line 8"/>
          <p:cNvSpPr>
            <a:spLocks noChangeShapeType="1"/>
          </p:cNvSpPr>
          <p:nvPr/>
        </p:nvSpPr>
        <p:spPr bwMode="auto">
          <a:xfrm>
            <a:off x="4989514" y="3873500"/>
            <a:ext cx="1587" cy="0"/>
          </a:xfrm>
          <a:prstGeom prst="line">
            <a:avLst/>
          </a:prstGeom>
          <a:noFill/>
          <a:ln w="127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6395" name="Line 9"/>
          <p:cNvSpPr>
            <a:spLocks noChangeShapeType="1"/>
          </p:cNvSpPr>
          <p:nvPr/>
        </p:nvSpPr>
        <p:spPr bwMode="auto">
          <a:xfrm>
            <a:off x="4989514" y="3995738"/>
            <a:ext cx="1587" cy="0"/>
          </a:xfrm>
          <a:prstGeom prst="line">
            <a:avLst/>
          </a:prstGeom>
          <a:noFill/>
          <a:ln w="127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6396" name="Line 10"/>
          <p:cNvSpPr>
            <a:spLocks noChangeShapeType="1"/>
          </p:cNvSpPr>
          <p:nvPr/>
        </p:nvSpPr>
        <p:spPr bwMode="auto">
          <a:xfrm>
            <a:off x="4989514" y="4116388"/>
            <a:ext cx="1587" cy="0"/>
          </a:xfrm>
          <a:prstGeom prst="line">
            <a:avLst/>
          </a:prstGeom>
          <a:noFill/>
          <a:ln w="127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6397" name="Line 11"/>
          <p:cNvSpPr>
            <a:spLocks noChangeShapeType="1"/>
          </p:cNvSpPr>
          <p:nvPr/>
        </p:nvSpPr>
        <p:spPr bwMode="auto">
          <a:xfrm>
            <a:off x="4989514" y="4238625"/>
            <a:ext cx="1587" cy="0"/>
          </a:xfrm>
          <a:prstGeom prst="line">
            <a:avLst/>
          </a:prstGeom>
          <a:noFill/>
          <a:ln w="127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6398" name="Line 12"/>
          <p:cNvSpPr>
            <a:spLocks noChangeShapeType="1"/>
          </p:cNvSpPr>
          <p:nvPr/>
        </p:nvSpPr>
        <p:spPr bwMode="auto">
          <a:xfrm>
            <a:off x="4989514" y="4359275"/>
            <a:ext cx="1587" cy="0"/>
          </a:xfrm>
          <a:prstGeom prst="line">
            <a:avLst/>
          </a:prstGeom>
          <a:noFill/>
          <a:ln w="127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6399" name="Line 13"/>
          <p:cNvSpPr>
            <a:spLocks noChangeShapeType="1"/>
          </p:cNvSpPr>
          <p:nvPr/>
        </p:nvSpPr>
        <p:spPr bwMode="auto">
          <a:xfrm>
            <a:off x="4989514" y="4479925"/>
            <a:ext cx="1587" cy="0"/>
          </a:xfrm>
          <a:prstGeom prst="line">
            <a:avLst/>
          </a:prstGeom>
          <a:noFill/>
          <a:ln w="127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6400" name="Rectangle 14"/>
          <p:cNvSpPr>
            <a:spLocks noChangeArrowheads="1"/>
          </p:cNvSpPr>
          <p:nvPr/>
        </p:nvSpPr>
        <p:spPr bwMode="auto">
          <a:xfrm>
            <a:off x="4876801" y="3903663"/>
            <a:ext cx="920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AU"/>
          </a:p>
        </p:txBody>
      </p:sp>
      <p:sp>
        <p:nvSpPr>
          <p:cNvPr id="16401" name="Line 15"/>
          <p:cNvSpPr>
            <a:spLocks noChangeShapeType="1"/>
          </p:cNvSpPr>
          <p:nvPr/>
        </p:nvSpPr>
        <p:spPr bwMode="auto">
          <a:xfrm>
            <a:off x="3003550" y="5181600"/>
            <a:ext cx="7391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6402" name="Freeform 16"/>
          <p:cNvSpPr>
            <a:spLocks/>
          </p:cNvSpPr>
          <p:nvPr/>
        </p:nvSpPr>
        <p:spPr bwMode="auto">
          <a:xfrm>
            <a:off x="6503988" y="3457576"/>
            <a:ext cx="6350" cy="1724025"/>
          </a:xfrm>
          <a:custGeom>
            <a:avLst/>
            <a:gdLst>
              <a:gd name="T0" fmla="*/ 0 w 4"/>
              <a:gd name="T1" fmla="*/ 0 h 1086"/>
              <a:gd name="T2" fmla="*/ 2147483647 w 4"/>
              <a:gd name="T3" fmla="*/ 2147483647 h 1086"/>
              <a:gd name="T4" fmla="*/ 0 60000 65536"/>
              <a:gd name="T5" fmla="*/ 0 60000 65536"/>
              <a:gd name="T6" fmla="*/ 0 w 4"/>
              <a:gd name="T7" fmla="*/ 0 h 1086"/>
              <a:gd name="T8" fmla="*/ 4 w 4"/>
              <a:gd name="T9" fmla="*/ 1086 h 1086"/>
            </a:gdLst>
            <a:ahLst/>
            <a:cxnLst>
              <a:cxn ang="T4">
                <a:pos x="T0" y="T1"/>
              </a:cxn>
              <a:cxn ang="T5">
                <a:pos x="T2" y="T3"/>
              </a:cxn>
            </a:cxnLst>
            <a:rect l="T6" t="T7" r="T8" b="T9"/>
            <a:pathLst>
              <a:path w="4" h="1086">
                <a:moveTo>
                  <a:pt x="0" y="0"/>
                </a:moveTo>
                <a:lnTo>
                  <a:pt x="4" y="1086"/>
                </a:ln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AU"/>
          </a:p>
        </p:txBody>
      </p:sp>
      <p:sp>
        <p:nvSpPr>
          <p:cNvPr id="16403" name="Line 17"/>
          <p:cNvSpPr>
            <a:spLocks noChangeShapeType="1"/>
          </p:cNvSpPr>
          <p:nvPr/>
        </p:nvSpPr>
        <p:spPr bwMode="auto">
          <a:xfrm flipV="1">
            <a:off x="4603750" y="2852738"/>
            <a:ext cx="33338" cy="2328862"/>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6404" name="Line 18"/>
          <p:cNvSpPr>
            <a:spLocks noChangeShapeType="1"/>
          </p:cNvSpPr>
          <p:nvPr/>
        </p:nvSpPr>
        <p:spPr bwMode="auto">
          <a:xfrm flipV="1">
            <a:off x="8524875" y="2781300"/>
            <a:ext cx="0" cy="2370138"/>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6405" name="Line 20"/>
          <p:cNvSpPr>
            <a:spLocks noChangeShapeType="1"/>
          </p:cNvSpPr>
          <p:nvPr/>
        </p:nvSpPr>
        <p:spPr bwMode="auto">
          <a:xfrm flipV="1">
            <a:off x="5354639" y="2420938"/>
            <a:ext cx="1800225" cy="0"/>
          </a:xfrm>
          <a:prstGeom prst="line">
            <a:avLst/>
          </a:prstGeom>
          <a:noFill/>
          <a:ln w="28575">
            <a:solidFill>
              <a:srgbClr val="FF0000"/>
            </a:solidFill>
            <a:round/>
            <a:headEnd/>
            <a:tailEnd type="triangle" w="lg" len="med"/>
          </a:ln>
          <a:extLst>
            <a:ext uri="{909E8E84-426E-40DD-AFC4-6F175D3DCCD1}">
              <a14:hiddenFill xmlns:a14="http://schemas.microsoft.com/office/drawing/2010/main">
                <a:noFill/>
              </a14:hiddenFill>
            </a:ext>
          </a:extLst>
        </p:spPr>
        <p:txBody>
          <a:bodyPr wrap="none" anchor="ctr"/>
          <a:lstStyle/>
          <a:p>
            <a:endParaRPr lang="en-AU"/>
          </a:p>
        </p:txBody>
      </p:sp>
      <p:sp>
        <p:nvSpPr>
          <p:cNvPr id="16406" name="Text Box 21"/>
          <p:cNvSpPr txBox="1">
            <a:spLocks noChangeArrowheads="1"/>
          </p:cNvSpPr>
          <p:nvPr/>
        </p:nvSpPr>
        <p:spPr bwMode="auto">
          <a:xfrm>
            <a:off x="3308350" y="51816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r>
              <a:rPr lang="en-US" sz="2400" b="1">
                <a:latin typeface="Arial" charset="0"/>
              </a:rPr>
              <a:t>Z= -1.96</a:t>
            </a:r>
          </a:p>
        </p:txBody>
      </p:sp>
      <p:sp>
        <p:nvSpPr>
          <p:cNvPr id="16407" name="Text Box 22"/>
          <p:cNvSpPr txBox="1">
            <a:spLocks noChangeArrowheads="1"/>
          </p:cNvSpPr>
          <p:nvPr/>
        </p:nvSpPr>
        <p:spPr bwMode="auto">
          <a:xfrm>
            <a:off x="7194550" y="51816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r>
              <a:rPr lang="en-US" sz="2400" b="1">
                <a:latin typeface="Arial" charset="0"/>
              </a:rPr>
              <a:t>Z= 1.96</a:t>
            </a:r>
          </a:p>
        </p:txBody>
      </p:sp>
      <p:graphicFrame>
        <p:nvGraphicFramePr>
          <p:cNvPr id="16408" name="Object 6"/>
          <p:cNvGraphicFramePr>
            <a:graphicFrameLocks noChangeAspect="1"/>
          </p:cNvGraphicFramePr>
          <p:nvPr/>
        </p:nvGraphicFramePr>
        <p:xfrm>
          <a:off x="3627438" y="2260600"/>
          <a:ext cx="1638300" cy="376238"/>
        </p:xfrm>
        <a:graphic>
          <a:graphicData uri="http://schemas.openxmlformats.org/presentationml/2006/ole">
            <mc:AlternateContent xmlns:mc="http://schemas.openxmlformats.org/markup-compatibility/2006">
              <mc:Choice xmlns:v="urn:schemas-microsoft-com:vml" Requires="v">
                <p:oleObj spid="_x0000_s3318" name="Equation" r:id="rId3" imgW="774028" imgH="177646" progId="Equation.3">
                  <p:embed/>
                </p:oleObj>
              </mc:Choice>
              <mc:Fallback>
                <p:oleObj name="Equation" r:id="rId3" imgW="774028" imgH="177646" progId="Equation.3">
                  <p:embed/>
                  <p:pic>
                    <p:nvPicPr>
                      <p:cNvPr id="1640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7438" y="2260600"/>
                        <a:ext cx="1638300" cy="376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6409" name="Object 7"/>
          <p:cNvGraphicFramePr>
            <a:graphicFrameLocks noChangeAspect="1"/>
          </p:cNvGraphicFramePr>
          <p:nvPr/>
        </p:nvGraphicFramePr>
        <p:xfrm>
          <a:off x="2784476" y="4038601"/>
          <a:ext cx="1211263" cy="696913"/>
        </p:xfrm>
        <a:graphic>
          <a:graphicData uri="http://schemas.openxmlformats.org/presentationml/2006/ole">
            <mc:AlternateContent xmlns:mc="http://schemas.openxmlformats.org/markup-compatibility/2006">
              <mc:Choice xmlns:v="urn:schemas-microsoft-com:vml" Requires="v">
                <p:oleObj spid="_x0000_s3319" name="Equation" r:id="rId5" imgW="685800" imgH="393700" progId="Equation.3">
                  <p:embed/>
                </p:oleObj>
              </mc:Choice>
              <mc:Fallback>
                <p:oleObj name="Equation" r:id="rId5" imgW="685800" imgH="393700" progId="Equation.3">
                  <p:embed/>
                  <p:pic>
                    <p:nvPicPr>
                      <p:cNvPr id="16409"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4476" y="4038601"/>
                        <a:ext cx="1211263" cy="696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6410" name="Object 8"/>
          <p:cNvGraphicFramePr>
            <a:graphicFrameLocks noChangeAspect="1"/>
          </p:cNvGraphicFramePr>
          <p:nvPr/>
        </p:nvGraphicFramePr>
        <p:xfrm>
          <a:off x="9040813" y="3884613"/>
          <a:ext cx="1211262" cy="696912"/>
        </p:xfrm>
        <a:graphic>
          <a:graphicData uri="http://schemas.openxmlformats.org/presentationml/2006/ole">
            <mc:AlternateContent xmlns:mc="http://schemas.openxmlformats.org/markup-compatibility/2006">
              <mc:Choice xmlns:v="urn:schemas-microsoft-com:vml" Requires="v">
                <p:oleObj spid="_x0000_s3320" name="Equation" r:id="rId7" imgW="685800" imgH="393700" progId="Equation.3">
                  <p:embed/>
                </p:oleObj>
              </mc:Choice>
              <mc:Fallback>
                <p:oleObj name="Equation" r:id="rId7" imgW="685800" imgH="393700" progId="Equation.3">
                  <p:embed/>
                  <p:pic>
                    <p:nvPicPr>
                      <p:cNvPr id="1641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40813" y="3884613"/>
                        <a:ext cx="1211262" cy="696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6411" name="Line 26"/>
          <p:cNvSpPr>
            <a:spLocks noChangeShapeType="1"/>
          </p:cNvSpPr>
          <p:nvPr/>
        </p:nvSpPr>
        <p:spPr bwMode="auto">
          <a:xfrm>
            <a:off x="3613150" y="4572000"/>
            <a:ext cx="609600" cy="3810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AU"/>
          </a:p>
        </p:txBody>
      </p:sp>
      <p:sp>
        <p:nvSpPr>
          <p:cNvPr id="16412" name="Line 27"/>
          <p:cNvSpPr>
            <a:spLocks noChangeShapeType="1"/>
          </p:cNvSpPr>
          <p:nvPr/>
        </p:nvSpPr>
        <p:spPr bwMode="auto">
          <a:xfrm flipH="1">
            <a:off x="8718550" y="4495800"/>
            <a:ext cx="381000" cy="4572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AU"/>
          </a:p>
        </p:txBody>
      </p:sp>
      <p:sp>
        <p:nvSpPr>
          <p:cNvPr id="16413" name="Text Box 28"/>
          <p:cNvSpPr txBox="1">
            <a:spLocks noChangeArrowheads="1"/>
          </p:cNvSpPr>
          <p:nvPr/>
        </p:nvSpPr>
        <p:spPr bwMode="auto">
          <a:xfrm>
            <a:off x="5670550" y="5791200"/>
            <a:ext cx="1828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r>
              <a:rPr lang="en-US" sz="1600" b="1">
                <a:latin typeface="Arial" charset="0"/>
              </a:rPr>
              <a:t>Point Estimate</a:t>
            </a:r>
          </a:p>
        </p:txBody>
      </p:sp>
      <p:sp>
        <p:nvSpPr>
          <p:cNvPr id="16414" name="Text Box 29"/>
          <p:cNvSpPr txBox="1">
            <a:spLocks noChangeArrowheads="1"/>
          </p:cNvSpPr>
          <p:nvPr/>
        </p:nvSpPr>
        <p:spPr bwMode="auto">
          <a:xfrm>
            <a:off x="4059238" y="5638800"/>
            <a:ext cx="17526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a:lnSpc>
                <a:spcPct val="70000"/>
              </a:lnSpc>
              <a:spcBef>
                <a:spcPct val="20000"/>
              </a:spcBef>
            </a:pPr>
            <a:r>
              <a:rPr lang="en-US" sz="1600" b="1" dirty="0">
                <a:latin typeface="Arial" charset="0"/>
              </a:rPr>
              <a:t>Lower </a:t>
            </a:r>
          </a:p>
          <a:p>
            <a:pPr>
              <a:lnSpc>
                <a:spcPct val="70000"/>
              </a:lnSpc>
              <a:spcBef>
                <a:spcPct val="20000"/>
              </a:spcBef>
            </a:pPr>
            <a:r>
              <a:rPr lang="en-US" sz="1600" b="1" dirty="0">
                <a:latin typeface="Arial" charset="0"/>
              </a:rPr>
              <a:t>Confidence </a:t>
            </a:r>
          </a:p>
          <a:p>
            <a:pPr>
              <a:lnSpc>
                <a:spcPct val="70000"/>
              </a:lnSpc>
              <a:spcBef>
                <a:spcPct val="20000"/>
              </a:spcBef>
            </a:pPr>
            <a:r>
              <a:rPr lang="en-US" sz="1600" b="1" dirty="0">
                <a:latin typeface="Arial" charset="0"/>
              </a:rPr>
              <a:t>Limit</a:t>
            </a:r>
          </a:p>
        </p:txBody>
      </p:sp>
      <p:sp>
        <p:nvSpPr>
          <p:cNvPr id="16415" name="Text Box 30"/>
          <p:cNvSpPr txBox="1">
            <a:spLocks noChangeArrowheads="1"/>
          </p:cNvSpPr>
          <p:nvPr/>
        </p:nvSpPr>
        <p:spPr bwMode="auto">
          <a:xfrm>
            <a:off x="8215313" y="5676900"/>
            <a:ext cx="16764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a:lnSpc>
                <a:spcPct val="70000"/>
              </a:lnSpc>
              <a:spcBef>
                <a:spcPct val="20000"/>
              </a:spcBef>
            </a:pPr>
            <a:r>
              <a:rPr lang="en-US" sz="1600" b="1">
                <a:latin typeface="Arial" charset="0"/>
              </a:rPr>
              <a:t>Upper</a:t>
            </a:r>
          </a:p>
          <a:p>
            <a:pPr>
              <a:lnSpc>
                <a:spcPct val="70000"/>
              </a:lnSpc>
              <a:spcBef>
                <a:spcPct val="20000"/>
              </a:spcBef>
            </a:pPr>
            <a:r>
              <a:rPr lang="en-US" sz="1600" b="1">
                <a:latin typeface="Arial" charset="0"/>
              </a:rPr>
              <a:t>Confidence </a:t>
            </a:r>
          </a:p>
          <a:p>
            <a:pPr>
              <a:lnSpc>
                <a:spcPct val="70000"/>
              </a:lnSpc>
              <a:spcBef>
                <a:spcPct val="20000"/>
              </a:spcBef>
            </a:pPr>
            <a:r>
              <a:rPr lang="en-US" sz="1600" b="1">
                <a:latin typeface="Arial" charset="0"/>
              </a:rPr>
              <a:t>Limit</a:t>
            </a:r>
          </a:p>
        </p:txBody>
      </p:sp>
      <p:sp>
        <p:nvSpPr>
          <p:cNvPr id="16416" name="Text Box 31"/>
          <p:cNvSpPr txBox="1">
            <a:spLocks noChangeArrowheads="1"/>
          </p:cNvSpPr>
          <p:nvPr/>
        </p:nvSpPr>
        <p:spPr bwMode="auto">
          <a:xfrm>
            <a:off x="2165350" y="5257801"/>
            <a:ext cx="1828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r>
              <a:rPr lang="en-US" sz="2000" b="1">
                <a:latin typeface="Arial" charset="0"/>
              </a:rPr>
              <a:t>Z units:</a:t>
            </a:r>
          </a:p>
        </p:txBody>
      </p:sp>
      <p:sp>
        <p:nvSpPr>
          <p:cNvPr id="16417" name="Text Box 32"/>
          <p:cNvSpPr txBox="1">
            <a:spLocks noChangeArrowheads="1"/>
          </p:cNvSpPr>
          <p:nvPr/>
        </p:nvSpPr>
        <p:spPr bwMode="auto">
          <a:xfrm>
            <a:off x="2165350" y="5715001"/>
            <a:ext cx="1828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r>
              <a:rPr lang="en-US" sz="2000" b="1">
                <a:latin typeface="Arial" charset="0"/>
              </a:rPr>
              <a:t>X units:</a:t>
            </a:r>
          </a:p>
        </p:txBody>
      </p:sp>
      <p:sp>
        <p:nvSpPr>
          <p:cNvPr id="16418" name="Text Box 33"/>
          <p:cNvSpPr txBox="1">
            <a:spLocks noChangeArrowheads="1"/>
          </p:cNvSpPr>
          <p:nvPr/>
        </p:nvSpPr>
        <p:spPr bwMode="auto">
          <a:xfrm>
            <a:off x="5670550" y="5791200"/>
            <a:ext cx="1828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r>
              <a:rPr lang="en-US" sz="1600" b="1">
                <a:latin typeface="Arial" charset="0"/>
              </a:rPr>
              <a:t>Point Estimate</a:t>
            </a:r>
          </a:p>
        </p:txBody>
      </p:sp>
      <p:sp>
        <p:nvSpPr>
          <p:cNvPr id="16419" name="Text Box 34"/>
          <p:cNvSpPr txBox="1">
            <a:spLocks noChangeArrowheads="1"/>
          </p:cNvSpPr>
          <p:nvPr/>
        </p:nvSpPr>
        <p:spPr bwMode="auto">
          <a:xfrm>
            <a:off x="6356350" y="5257801"/>
            <a:ext cx="304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r>
              <a:rPr lang="en-US" sz="2000" b="1">
                <a:latin typeface="Arial" charset="0"/>
              </a:rPr>
              <a:t>0</a:t>
            </a:r>
          </a:p>
        </p:txBody>
      </p:sp>
      <p:graphicFrame>
        <p:nvGraphicFramePr>
          <p:cNvPr id="16420" name="Object 9"/>
          <p:cNvGraphicFramePr>
            <a:graphicFrameLocks noChangeAspect="1"/>
          </p:cNvGraphicFramePr>
          <p:nvPr/>
        </p:nvGraphicFramePr>
        <p:xfrm>
          <a:off x="7040564" y="2233613"/>
          <a:ext cx="1914525" cy="474662"/>
        </p:xfrm>
        <a:graphic>
          <a:graphicData uri="http://schemas.openxmlformats.org/presentationml/2006/ole">
            <mc:AlternateContent xmlns:mc="http://schemas.openxmlformats.org/markup-compatibility/2006">
              <mc:Choice xmlns:v="urn:schemas-microsoft-com:vml" Requires="v">
                <p:oleObj spid="_x0000_s3321" name="Equation" r:id="rId9" imgW="748975" imgH="203112" progId="Equation.3">
                  <p:embed/>
                </p:oleObj>
              </mc:Choice>
              <mc:Fallback>
                <p:oleObj name="Equation" r:id="rId9" imgW="748975" imgH="203112" progId="Equation.3">
                  <p:embed/>
                  <p:pic>
                    <p:nvPicPr>
                      <p:cNvPr id="1642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40564" y="2233613"/>
                        <a:ext cx="1914525" cy="474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9"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8</a:t>
            </a:fld>
            <a:endParaRPr lang="en-AU"/>
          </a:p>
        </p:txBody>
      </p:sp>
    </p:spTree>
    <p:extLst>
      <p:ext uri="{BB962C8B-B14F-4D97-AF65-F5344CB8AC3E}">
        <p14:creationId xmlns:p14="http://schemas.microsoft.com/office/powerpoint/2010/main" val="1772373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a:bodyPr>
          <a:lstStyle/>
          <a:p>
            <a:pPr algn="ctr"/>
            <a:r>
              <a:rPr lang="en-US" sz="3600" b="1" dirty="0">
                <a:solidFill>
                  <a:schemeClr val="accent1"/>
                </a:solidFill>
                <a:ea typeface="ＭＳ Ｐゴシック" pitchFamily="34" charset="-128"/>
              </a:rPr>
              <a:t>Common Levels of Confidence</a:t>
            </a:r>
            <a:endParaRPr lang="en-AU" sz="3600" b="1" dirty="0">
              <a:solidFill>
                <a:schemeClr val="accent1"/>
              </a:solidFill>
              <a:ea typeface="ＭＳ Ｐゴシック" pitchFamily="34" charset="-128"/>
            </a:endParaRPr>
          </a:p>
        </p:txBody>
      </p:sp>
      <p:sp>
        <p:nvSpPr>
          <p:cNvPr id="5" name="Rectangle 2"/>
          <p:cNvSpPr>
            <a:spLocks noChangeArrowheads="1"/>
          </p:cNvSpPr>
          <p:nvPr/>
        </p:nvSpPr>
        <p:spPr bwMode="auto">
          <a:xfrm>
            <a:off x="2835275" y="2368550"/>
            <a:ext cx="5715000" cy="3581400"/>
          </a:xfrm>
          <a:prstGeom prst="rect">
            <a:avLst/>
          </a:prstGeom>
          <a:solidFill>
            <a:schemeClr val="accent5"/>
          </a:solidFill>
          <a:ln w="19050" algn="ctr">
            <a:solidFill>
              <a:schemeClr val="tx1"/>
            </a:solidFill>
            <a:miter lim="800000"/>
            <a:headEnd/>
            <a:tailEnd/>
          </a:ln>
          <a:effectLst/>
        </p:spPr>
        <p:txBody>
          <a:bodyPr wrap="none" anchor="ctr"/>
          <a:lstStyle/>
          <a:p>
            <a:pPr>
              <a:defRPr/>
            </a:pPr>
            <a:endParaRPr lang="en-AU"/>
          </a:p>
        </p:txBody>
      </p:sp>
      <p:sp>
        <p:nvSpPr>
          <p:cNvPr id="6" name="Rectangle 4"/>
          <p:cNvSpPr txBox="1">
            <a:spLocks noChangeArrowheads="1"/>
          </p:cNvSpPr>
          <p:nvPr/>
        </p:nvSpPr>
        <p:spPr>
          <a:xfrm>
            <a:off x="2474914" y="1628776"/>
            <a:ext cx="6840537" cy="792163"/>
          </a:xfrm>
          <a:prstGeom prst="rect">
            <a:avLst/>
          </a:prstGeom>
        </p:spPr>
        <p:txBody>
          <a:bodyPr/>
          <a:lstStyle/>
          <a:p>
            <a:pPr marL="342900" indent="-342900" defTabSz="857250" eaLnBrk="0" hangingPunct="0">
              <a:spcBef>
                <a:spcPct val="20000"/>
              </a:spcBef>
              <a:spcAft>
                <a:spcPct val="20000"/>
              </a:spcAft>
              <a:buSzPct val="80000"/>
              <a:defRPr/>
            </a:pPr>
            <a:r>
              <a:rPr lang="en-US" sz="2800" kern="0" dirty="0"/>
              <a:t>90%, 95% and 99%</a:t>
            </a:r>
          </a:p>
        </p:txBody>
      </p:sp>
      <p:sp>
        <p:nvSpPr>
          <p:cNvPr id="17415" name="Text Box 5"/>
          <p:cNvSpPr txBox="1">
            <a:spLocks noChangeArrowheads="1"/>
          </p:cNvSpPr>
          <p:nvPr/>
        </p:nvSpPr>
        <p:spPr bwMode="auto">
          <a:xfrm>
            <a:off x="2895600" y="2573339"/>
            <a:ext cx="1828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eaLnBrk="1" hangingPunct="1"/>
            <a:r>
              <a:rPr lang="en-US" sz="2000" b="1" i="1">
                <a:latin typeface="Arial" charset="0"/>
              </a:rPr>
              <a:t>Confidence Level</a:t>
            </a:r>
          </a:p>
        </p:txBody>
      </p:sp>
      <p:sp>
        <p:nvSpPr>
          <p:cNvPr id="17416" name="Text Box 6"/>
          <p:cNvSpPr txBox="1">
            <a:spLocks noChangeArrowheads="1"/>
          </p:cNvSpPr>
          <p:nvPr/>
        </p:nvSpPr>
        <p:spPr bwMode="auto">
          <a:xfrm>
            <a:off x="4800600" y="2420939"/>
            <a:ext cx="1828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eaLnBrk="1" hangingPunct="1"/>
            <a:r>
              <a:rPr lang="en-US" sz="2000" b="1" i="1">
                <a:latin typeface="Arial" charset="0"/>
              </a:rPr>
              <a:t>Confidence Coefficient</a:t>
            </a:r>
          </a:p>
          <a:p>
            <a:pPr eaLnBrk="1" hangingPunct="1"/>
            <a:r>
              <a:rPr lang="en-US" sz="2000" b="1">
                <a:latin typeface="Arial" charset="0"/>
              </a:rPr>
              <a:t> </a:t>
            </a:r>
          </a:p>
        </p:txBody>
      </p:sp>
      <p:sp>
        <p:nvSpPr>
          <p:cNvPr id="17417" name="Text Box 7"/>
          <p:cNvSpPr txBox="1">
            <a:spLocks noChangeArrowheads="1"/>
          </p:cNvSpPr>
          <p:nvPr/>
        </p:nvSpPr>
        <p:spPr bwMode="auto">
          <a:xfrm>
            <a:off x="6934200" y="2725739"/>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eaLnBrk="1" hangingPunct="1"/>
            <a:r>
              <a:rPr lang="en-US" sz="2000" b="1" i="1">
                <a:latin typeface="Arial" charset="0"/>
              </a:rPr>
              <a:t>Z value</a:t>
            </a:r>
            <a:endParaRPr lang="en-US" sz="2000" b="1">
              <a:latin typeface="Arial" charset="0"/>
            </a:endParaRPr>
          </a:p>
        </p:txBody>
      </p:sp>
      <p:sp>
        <p:nvSpPr>
          <p:cNvPr id="17418" name="Text Box 8"/>
          <p:cNvSpPr txBox="1">
            <a:spLocks noChangeArrowheads="1"/>
          </p:cNvSpPr>
          <p:nvPr/>
        </p:nvSpPr>
        <p:spPr bwMode="auto">
          <a:xfrm>
            <a:off x="7162800" y="3411538"/>
            <a:ext cx="9906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eaLnBrk="1" hangingPunct="1">
              <a:spcBef>
                <a:spcPct val="20000"/>
              </a:spcBef>
            </a:pPr>
            <a:r>
              <a:rPr lang="en-US" sz="2000" dirty="0">
                <a:latin typeface="Arial" charset="0"/>
              </a:rPr>
              <a:t>1.28</a:t>
            </a:r>
          </a:p>
          <a:p>
            <a:pPr eaLnBrk="1" hangingPunct="1">
              <a:spcBef>
                <a:spcPct val="20000"/>
              </a:spcBef>
            </a:pPr>
            <a:r>
              <a:rPr lang="en-US" sz="2000" b="1" dirty="0">
                <a:latin typeface="Arial" charset="0"/>
              </a:rPr>
              <a:t>1.645</a:t>
            </a:r>
          </a:p>
          <a:p>
            <a:pPr eaLnBrk="1" hangingPunct="1">
              <a:spcBef>
                <a:spcPct val="20000"/>
              </a:spcBef>
            </a:pPr>
            <a:r>
              <a:rPr lang="en-US" sz="2000" b="1" dirty="0">
                <a:latin typeface="Arial" charset="0"/>
              </a:rPr>
              <a:t>1.96</a:t>
            </a:r>
          </a:p>
          <a:p>
            <a:pPr eaLnBrk="1" hangingPunct="1">
              <a:spcBef>
                <a:spcPct val="20000"/>
              </a:spcBef>
            </a:pPr>
            <a:r>
              <a:rPr lang="en-US" sz="2000" dirty="0">
                <a:latin typeface="Arial" charset="0"/>
              </a:rPr>
              <a:t>2.33</a:t>
            </a:r>
          </a:p>
          <a:p>
            <a:pPr eaLnBrk="1" hangingPunct="1">
              <a:spcBef>
                <a:spcPct val="20000"/>
              </a:spcBef>
            </a:pPr>
            <a:r>
              <a:rPr lang="en-US" sz="2000" b="1" dirty="0">
                <a:latin typeface="Arial" charset="0"/>
              </a:rPr>
              <a:t>2.576</a:t>
            </a:r>
          </a:p>
          <a:p>
            <a:pPr eaLnBrk="1" hangingPunct="1">
              <a:spcBef>
                <a:spcPct val="20000"/>
              </a:spcBef>
            </a:pPr>
            <a:r>
              <a:rPr lang="en-US" sz="2000" dirty="0">
                <a:latin typeface="Arial" charset="0"/>
              </a:rPr>
              <a:t>3.08</a:t>
            </a:r>
          </a:p>
          <a:p>
            <a:pPr eaLnBrk="1" hangingPunct="1">
              <a:spcBef>
                <a:spcPct val="20000"/>
              </a:spcBef>
            </a:pPr>
            <a:r>
              <a:rPr lang="en-US" sz="2000" dirty="0">
                <a:latin typeface="Arial" charset="0"/>
              </a:rPr>
              <a:t>3.27</a:t>
            </a:r>
          </a:p>
        </p:txBody>
      </p:sp>
      <p:sp>
        <p:nvSpPr>
          <p:cNvPr id="17419" name="Text Box 9"/>
          <p:cNvSpPr txBox="1">
            <a:spLocks noChangeArrowheads="1"/>
          </p:cNvSpPr>
          <p:nvPr/>
        </p:nvSpPr>
        <p:spPr bwMode="auto">
          <a:xfrm>
            <a:off x="5334000" y="3411538"/>
            <a:ext cx="9906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eaLnBrk="1" hangingPunct="1">
              <a:spcBef>
                <a:spcPct val="20000"/>
              </a:spcBef>
            </a:pPr>
            <a:r>
              <a:rPr lang="en-US" sz="2000">
                <a:latin typeface="Arial" charset="0"/>
              </a:rPr>
              <a:t>0.80</a:t>
            </a:r>
          </a:p>
          <a:p>
            <a:pPr eaLnBrk="1" hangingPunct="1">
              <a:spcBef>
                <a:spcPct val="20000"/>
              </a:spcBef>
            </a:pPr>
            <a:r>
              <a:rPr lang="en-US" sz="2000" b="1">
                <a:latin typeface="Arial" charset="0"/>
              </a:rPr>
              <a:t>0.90</a:t>
            </a:r>
          </a:p>
          <a:p>
            <a:pPr eaLnBrk="1" hangingPunct="1">
              <a:spcBef>
                <a:spcPct val="20000"/>
              </a:spcBef>
            </a:pPr>
            <a:r>
              <a:rPr lang="en-US" sz="2000" b="1">
                <a:latin typeface="Arial" charset="0"/>
              </a:rPr>
              <a:t>0.95</a:t>
            </a:r>
          </a:p>
          <a:p>
            <a:pPr eaLnBrk="1" hangingPunct="1">
              <a:spcBef>
                <a:spcPct val="20000"/>
              </a:spcBef>
            </a:pPr>
            <a:r>
              <a:rPr lang="en-US" sz="2000">
                <a:latin typeface="Arial" charset="0"/>
              </a:rPr>
              <a:t>0.98</a:t>
            </a:r>
          </a:p>
          <a:p>
            <a:pPr eaLnBrk="1" hangingPunct="1">
              <a:spcBef>
                <a:spcPct val="20000"/>
              </a:spcBef>
            </a:pPr>
            <a:r>
              <a:rPr lang="en-US" sz="2000" b="1">
                <a:latin typeface="Arial" charset="0"/>
              </a:rPr>
              <a:t>0.99</a:t>
            </a:r>
          </a:p>
          <a:p>
            <a:pPr eaLnBrk="1" hangingPunct="1">
              <a:spcBef>
                <a:spcPct val="20000"/>
              </a:spcBef>
            </a:pPr>
            <a:r>
              <a:rPr lang="en-US" sz="2000">
                <a:latin typeface="Arial" charset="0"/>
              </a:rPr>
              <a:t>0.998</a:t>
            </a:r>
          </a:p>
          <a:p>
            <a:pPr eaLnBrk="1" hangingPunct="1">
              <a:spcBef>
                <a:spcPct val="20000"/>
              </a:spcBef>
            </a:pPr>
            <a:r>
              <a:rPr lang="en-US" sz="2000">
                <a:latin typeface="Arial" charset="0"/>
              </a:rPr>
              <a:t>0.999</a:t>
            </a:r>
          </a:p>
        </p:txBody>
      </p:sp>
      <p:sp>
        <p:nvSpPr>
          <p:cNvPr id="17420" name="Text Box 10"/>
          <p:cNvSpPr txBox="1">
            <a:spLocks noChangeArrowheads="1"/>
          </p:cNvSpPr>
          <p:nvPr/>
        </p:nvSpPr>
        <p:spPr bwMode="auto">
          <a:xfrm>
            <a:off x="3429000" y="3411538"/>
            <a:ext cx="9906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eaLnBrk="1" hangingPunct="1">
              <a:spcBef>
                <a:spcPct val="20000"/>
              </a:spcBef>
            </a:pPr>
            <a:r>
              <a:rPr lang="en-US" sz="2000">
                <a:latin typeface="Arial" charset="0"/>
              </a:rPr>
              <a:t>80%</a:t>
            </a:r>
          </a:p>
          <a:p>
            <a:pPr eaLnBrk="1" hangingPunct="1">
              <a:spcBef>
                <a:spcPct val="20000"/>
              </a:spcBef>
            </a:pPr>
            <a:r>
              <a:rPr lang="en-US" sz="2000" b="1">
                <a:latin typeface="Arial" charset="0"/>
              </a:rPr>
              <a:t>90%</a:t>
            </a:r>
          </a:p>
          <a:p>
            <a:pPr eaLnBrk="1" hangingPunct="1">
              <a:spcBef>
                <a:spcPct val="20000"/>
              </a:spcBef>
            </a:pPr>
            <a:r>
              <a:rPr lang="en-US" sz="2000" b="1">
                <a:latin typeface="Arial" charset="0"/>
              </a:rPr>
              <a:t>95%</a:t>
            </a:r>
          </a:p>
          <a:p>
            <a:pPr eaLnBrk="1" hangingPunct="1">
              <a:spcBef>
                <a:spcPct val="20000"/>
              </a:spcBef>
            </a:pPr>
            <a:r>
              <a:rPr lang="en-US" sz="2000">
                <a:latin typeface="Arial" charset="0"/>
              </a:rPr>
              <a:t>98%</a:t>
            </a:r>
          </a:p>
          <a:p>
            <a:pPr eaLnBrk="1" hangingPunct="1">
              <a:spcBef>
                <a:spcPct val="20000"/>
              </a:spcBef>
            </a:pPr>
            <a:r>
              <a:rPr lang="en-US" sz="2000" b="1">
                <a:latin typeface="Arial" charset="0"/>
              </a:rPr>
              <a:t>99%</a:t>
            </a:r>
          </a:p>
          <a:p>
            <a:pPr eaLnBrk="1" hangingPunct="1">
              <a:spcBef>
                <a:spcPct val="20000"/>
              </a:spcBef>
            </a:pPr>
            <a:r>
              <a:rPr lang="en-US" sz="2000">
                <a:latin typeface="Arial" charset="0"/>
              </a:rPr>
              <a:t>99.8%</a:t>
            </a:r>
          </a:p>
          <a:p>
            <a:pPr eaLnBrk="1" hangingPunct="1">
              <a:spcBef>
                <a:spcPct val="20000"/>
              </a:spcBef>
            </a:pPr>
            <a:r>
              <a:rPr lang="en-US" sz="2000">
                <a:latin typeface="Arial" charset="0"/>
              </a:rPr>
              <a:t>99.9%</a:t>
            </a:r>
          </a:p>
        </p:txBody>
      </p:sp>
      <p:sp>
        <p:nvSpPr>
          <p:cNvPr id="17421" name="Line 11"/>
          <p:cNvSpPr>
            <a:spLocks noChangeShapeType="1"/>
          </p:cNvSpPr>
          <p:nvPr/>
        </p:nvSpPr>
        <p:spPr bwMode="auto">
          <a:xfrm>
            <a:off x="2819400" y="3429000"/>
            <a:ext cx="57150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7422" name="Line 12"/>
          <p:cNvSpPr>
            <a:spLocks noChangeShapeType="1"/>
          </p:cNvSpPr>
          <p:nvPr/>
        </p:nvSpPr>
        <p:spPr bwMode="auto">
          <a:xfrm>
            <a:off x="4724400" y="2420938"/>
            <a:ext cx="0" cy="3581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17423" name="Line 13"/>
          <p:cNvSpPr>
            <a:spLocks noChangeShapeType="1"/>
          </p:cNvSpPr>
          <p:nvPr/>
        </p:nvSpPr>
        <p:spPr bwMode="auto">
          <a:xfrm>
            <a:off x="6705600" y="2420938"/>
            <a:ext cx="0" cy="3581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graphicFrame>
        <p:nvGraphicFramePr>
          <p:cNvPr id="17424" name="Object 2"/>
          <p:cNvGraphicFramePr>
            <a:graphicFrameLocks noChangeAspect="1"/>
          </p:cNvGraphicFramePr>
          <p:nvPr/>
        </p:nvGraphicFramePr>
        <p:xfrm>
          <a:off x="5354638" y="3048000"/>
          <a:ext cx="647700" cy="336550"/>
        </p:xfrm>
        <a:graphic>
          <a:graphicData uri="http://schemas.openxmlformats.org/presentationml/2006/ole">
            <mc:AlternateContent xmlns:mc="http://schemas.openxmlformats.org/markup-compatibility/2006">
              <mc:Choice xmlns:v="urn:schemas-microsoft-com:vml" Requires="v">
                <p:oleObj spid="_x0000_s4159" name="Equation" r:id="rId3" imgW="342603" imgH="177646" progId="Equation.3">
                  <p:embed/>
                </p:oleObj>
              </mc:Choice>
              <mc:Fallback>
                <p:oleObj name="Equation" r:id="rId3" imgW="342603" imgH="177646" progId="Equation.3">
                  <p:embed/>
                  <p:pic>
                    <p:nvPicPr>
                      <p:cNvPr id="1742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4638" y="3048000"/>
                        <a:ext cx="6477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7" name="Line 17"/>
          <p:cNvSpPr>
            <a:spLocks noChangeShapeType="1"/>
          </p:cNvSpPr>
          <p:nvPr/>
        </p:nvSpPr>
        <p:spPr bwMode="auto">
          <a:xfrm flipV="1">
            <a:off x="2401889" y="4005263"/>
            <a:ext cx="936625" cy="0"/>
          </a:xfrm>
          <a:prstGeom prst="line">
            <a:avLst/>
          </a:prstGeom>
          <a:noFill/>
          <a:ln w="28575">
            <a:solidFill>
              <a:schemeClr val="accent4"/>
            </a:solidFill>
            <a:round/>
            <a:headEnd/>
            <a:tailEnd type="triangle" w="lg" len="med"/>
          </a:ln>
          <a:effectLst/>
        </p:spPr>
        <p:txBody>
          <a:bodyPr wrap="none" anchor="ctr"/>
          <a:lstStyle/>
          <a:p>
            <a:pPr>
              <a:defRPr/>
            </a:pPr>
            <a:endParaRPr lang="en-AU"/>
          </a:p>
        </p:txBody>
      </p:sp>
      <p:sp>
        <p:nvSpPr>
          <p:cNvPr id="18" name="Line 18"/>
          <p:cNvSpPr>
            <a:spLocks noChangeShapeType="1"/>
          </p:cNvSpPr>
          <p:nvPr/>
        </p:nvSpPr>
        <p:spPr bwMode="auto">
          <a:xfrm flipV="1">
            <a:off x="2401889" y="4365625"/>
            <a:ext cx="936625" cy="0"/>
          </a:xfrm>
          <a:prstGeom prst="line">
            <a:avLst/>
          </a:prstGeom>
          <a:noFill/>
          <a:ln w="28575">
            <a:solidFill>
              <a:schemeClr val="accent4"/>
            </a:solidFill>
            <a:round/>
            <a:headEnd/>
            <a:tailEnd type="triangle" w="lg" len="med"/>
          </a:ln>
          <a:effectLst/>
        </p:spPr>
        <p:txBody>
          <a:bodyPr wrap="none" anchor="ctr"/>
          <a:lstStyle/>
          <a:p>
            <a:pPr>
              <a:defRPr/>
            </a:pPr>
            <a:endParaRPr lang="en-AU"/>
          </a:p>
        </p:txBody>
      </p:sp>
      <p:sp>
        <p:nvSpPr>
          <p:cNvPr id="19" name="Line 19"/>
          <p:cNvSpPr>
            <a:spLocks noChangeShapeType="1"/>
          </p:cNvSpPr>
          <p:nvPr/>
        </p:nvSpPr>
        <p:spPr bwMode="auto">
          <a:xfrm flipV="1">
            <a:off x="2401889" y="5084763"/>
            <a:ext cx="936625" cy="0"/>
          </a:xfrm>
          <a:prstGeom prst="line">
            <a:avLst/>
          </a:prstGeom>
          <a:noFill/>
          <a:ln w="28575">
            <a:solidFill>
              <a:schemeClr val="accent4"/>
            </a:solidFill>
            <a:round/>
            <a:headEnd/>
            <a:tailEnd type="triangle" w="lg" len="med"/>
          </a:ln>
          <a:effectLst/>
        </p:spPr>
        <p:txBody>
          <a:bodyPr wrap="none" anchor="ctr"/>
          <a:lstStyle/>
          <a:p>
            <a:pPr>
              <a:defRPr/>
            </a:pPr>
            <a:endParaRPr lang="en-AU"/>
          </a:p>
        </p:txBody>
      </p:sp>
      <p:sp>
        <p:nvSpPr>
          <p:cNvPr id="20"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9</a:t>
            </a:fld>
            <a:endParaRPr lang="en-AU"/>
          </a:p>
        </p:txBody>
      </p:sp>
    </p:spTree>
    <p:extLst>
      <p:ext uri="{BB962C8B-B14F-4D97-AF65-F5344CB8AC3E}">
        <p14:creationId xmlns:p14="http://schemas.microsoft.com/office/powerpoint/2010/main" val="1082000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a:bodyPr>
          <a:lstStyle/>
          <a:p>
            <a:pPr algn="ctr"/>
            <a:r>
              <a:rPr lang="en-US" sz="3600" b="1" dirty="0">
                <a:solidFill>
                  <a:schemeClr val="accent1"/>
                </a:solidFill>
                <a:ea typeface="ＭＳ Ｐゴシック" pitchFamily="34" charset="-128"/>
              </a:rPr>
              <a:t>Intervals and Level of Confidence</a:t>
            </a:r>
            <a:endParaRPr lang="en-AU" sz="3600" b="1" dirty="0">
              <a:solidFill>
                <a:schemeClr val="accent1"/>
              </a:solidFill>
              <a:ea typeface="ＭＳ Ｐゴシック" pitchFamily="34" charset="-128"/>
            </a:endParaRPr>
          </a:p>
        </p:txBody>
      </p:sp>
      <p:sp>
        <p:nvSpPr>
          <p:cNvPr id="8" name="Rectangle 5"/>
          <p:cNvSpPr>
            <a:spLocks noChangeArrowheads="1"/>
          </p:cNvSpPr>
          <p:nvPr/>
        </p:nvSpPr>
        <p:spPr bwMode="auto">
          <a:xfrm>
            <a:off x="2239964" y="3465513"/>
            <a:ext cx="1944687" cy="2895600"/>
          </a:xfrm>
          <a:prstGeom prst="rect">
            <a:avLst/>
          </a:prstGeom>
          <a:solidFill>
            <a:schemeClr val="accent5"/>
          </a:solidFill>
          <a:ln w="9525" algn="ctr">
            <a:solidFill>
              <a:schemeClr val="tx1"/>
            </a:solidFill>
            <a:miter lim="800000"/>
            <a:headEnd/>
            <a:tailEnd/>
          </a:ln>
          <a:effectLst/>
        </p:spPr>
        <p:txBody>
          <a:bodyPr wrap="none" anchor="ctr"/>
          <a:lstStyle/>
          <a:p>
            <a:pPr>
              <a:defRPr/>
            </a:pPr>
            <a:endParaRPr lang="en-AU" sz="2000"/>
          </a:p>
        </p:txBody>
      </p:sp>
      <p:sp>
        <p:nvSpPr>
          <p:cNvPr id="17" name="Rectangle 15"/>
          <p:cNvSpPr>
            <a:spLocks noChangeArrowheads="1"/>
          </p:cNvSpPr>
          <p:nvPr/>
        </p:nvSpPr>
        <p:spPr bwMode="auto">
          <a:xfrm>
            <a:off x="2259014" y="3429001"/>
            <a:ext cx="2232025" cy="2182649"/>
          </a:xfrm>
          <a:prstGeom prst="rect">
            <a:avLst/>
          </a:prstGeom>
          <a:noFill/>
          <a:ln w="12700">
            <a:noFill/>
            <a:miter lim="800000"/>
            <a:headEnd/>
            <a:tailEnd/>
          </a:ln>
          <a:effectLst/>
        </p:spPr>
        <p:txBody>
          <a:bodyPr lIns="90488" tIns="44450" rIns="90488" bIns="44450">
            <a:spAutoFit/>
          </a:bodyPr>
          <a:lstStyle/>
          <a:p>
            <a:pPr eaLnBrk="0" hangingPunct="0">
              <a:lnSpc>
                <a:spcPct val="85000"/>
              </a:lnSpc>
              <a:defRPr/>
            </a:pPr>
            <a:r>
              <a:rPr lang="en-US" sz="2000" dirty="0"/>
              <a:t>Intervals extend from</a:t>
            </a:r>
            <a:br>
              <a:rPr lang="en-US" sz="2000" dirty="0"/>
            </a:br>
            <a:r>
              <a:rPr lang="en-US" sz="2000" dirty="0"/>
              <a:t/>
            </a:r>
            <a:br>
              <a:rPr lang="en-US" sz="2000" dirty="0"/>
            </a:br>
            <a:endParaRPr lang="en-US" sz="2000" dirty="0"/>
          </a:p>
          <a:p>
            <a:pPr eaLnBrk="0" hangingPunct="0">
              <a:lnSpc>
                <a:spcPct val="85000"/>
              </a:lnSpc>
              <a:defRPr/>
            </a:pPr>
            <a:r>
              <a:rPr lang="en-US" sz="2000" dirty="0"/>
              <a:t>    </a:t>
            </a:r>
          </a:p>
          <a:p>
            <a:pPr eaLnBrk="0" hangingPunct="0">
              <a:lnSpc>
                <a:spcPct val="85000"/>
              </a:lnSpc>
              <a:defRPr/>
            </a:pPr>
            <a:r>
              <a:rPr lang="en-US" sz="2000" dirty="0"/>
              <a:t>to    </a:t>
            </a:r>
            <a:br>
              <a:rPr lang="en-US" sz="2000" dirty="0"/>
            </a:br>
            <a:r>
              <a:rPr lang="en-US" sz="2000" dirty="0"/>
              <a:t/>
            </a:r>
            <a:br>
              <a:rPr lang="en-US" sz="2000" dirty="0"/>
            </a:br>
            <a:endParaRPr lang="en-US" sz="2000" dirty="0"/>
          </a:p>
        </p:txBody>
      </p:sp>
      <p:sp>
        <p:nvSpPr>
          <p:cNvPr id="18" name="Rectangle 16"/>
          <p:cNvSpPr>
            <a:spLocks noChangeArrowheads="1"/>
          </p:cNvSpPr>
          <p:nvPr/>
        </p:nvSpPr>
        <p:spPr bwMode="auto">
          <a:xfrm>
            <a:off x="7732713" y="3619501"/>
            <a:ext cx="2303462" cy="2028825"/>
          </a:xfrm>
          <a:prstGeom prst="rect">
            <a:avLst/>
          </a:prstGeom>
          <a:solidFill>
            <a:schemeClr val="accent5"/>
          </a:solidFill>
          <a:ln w="12700">
            <a:solidFill>
              <a:schemeClr val="tx1"/>
            </a:solidFill>
            <a:miter lim="800000"/>
            <a:headEnd/>
            <a:tailEnd/>
          </a:ln>
          <a:effectLst/>
        </p:spPr>
        <p:txBody>
          <a:bodyPr lIns="90488" tIns="44450" rIns="90488" bIns="44450">
            <a:spAutoFit/>
          </a:bodyPr>
          <a:lstStyle/>
          <a:p>
            <a:pPr eaLnBrk="0" hangingPunct="0">
              <a:spcBef>
                <a:spcPct val="70000"/>
              </a:spcBef>
              <a:defRPr/>
            </a:pPr>
            <a:r>
              <a:rPr lang="en-US" sz="2000">
                <a:ea typeface="ＭＳ Ｐゴシック" charset="-128"/>
              </a:rPr>
              <a:t>(1-</a:t>
            </a:r>
            <a:r>
              <a:rPr lang="en-US" sz="2000">
                <a:ea typeface="ＭＳ Ｐゴシック" charset="-128"/>
                <a:sym typeface="Symbol" pitchFamily="18" charset="2"/>
              </a:rPr>
              <a:t></a:t>
            </a:r>
            <a:r>
              <a:rPr lang="en-US" sz="2000">
                <a:ea typeface="ＭＳ Ｐゴシック" charset="-128"/>
                <a:sym typeface="System" charset="0"/>
              </a:rPr>
              <a:t>)x100%</a:t>
            </a:r>
            <a:r>
              <a:rPr lang="en-US" sz="2000">
                <a:ea typeface="ＭＳ Ｐゴシック" charset="-128"/>
              </a:rPr>
              <a:t/>
            </a:r>
            <a:br>
              <a:rPr lang="en-US" sz="2000">
                <a:ea typeface="ＭＳ Ｐゴシック" charset="-128"/>
              </a:rPr>
            </a:br>
            <a:r>
              <a:rPr lang="en-US" sz="2000">
                <a:ea typeface="ＭＳ Ｐゴシック" charset="-128"/>
              </a:rPr>
              <a:t>of intervals constructed contain </a:t>
            </a:r>
            <a:r>
              <a:rPr lang="el-GR" sz="2000">
                <a:ea typeface="ＭＳ Ｐゴシック" charset="-128"/>
              </a:rPr>
              <a:t>μ</a:t>
            </a:r>
            <a:r>
              <a:rPr lang="en-US" sz="2000">
                <a:ea typeface="ＭＳ Ｐゴシック" charset="-128"/>
              </a:rPr>
              <a:t>; </a:t>
            </a:r>
          </a:p>
          <a:p>
            <a:pPr eaLnBrk="0" hangingPunct="0">
              <a:spcBef>
                <a:spcPct val="30000"/>
              </a:spcBef>
              <a:defRPr/>
            </a:pPr>
            <a:r>
              <a:rPr lang="en-US" sz="2000">
                <a:ea typeface="ＭＳ Ｐゴシック" charset="-128"/>
                <a:sym typeface="System" charset="0"/>
              </a:rPr>
              <a:t>(</a:t>
            </a:r>
            <a:r>
              <a:rPr lang="en-US" sz="2000">
                <a:ea typeface="ＭＳ Ｐゴシック" charset="-128"/>
                <a:sym typeface="Symbol" pitchFamily="18" charset="2"/>
              </a:rPr>
              <a:t></a:t>
            </a:r>
            <a:r>
              <a:rPr lang="en-US" sz="2000">
                <a:ea typeface="ＭＳ Ｐゴシック" charset="-128"/>
                <a:sym typeface="System" charset="0"/>
              </a:rPr>
              <a:t>)x100%</a:t>
            </a:r>
            <a:r>
              <a:rPr lang="en-US" sz="2000">
                <a:ea typeface="ＭＳ Ｐゴシック" charset="-128"/>
              </a:rPr>
              <a:t> </a:t>
            </a:r>
            <a:br>
              <a:rPr lang="en-US" sz="2000">
                <a:ea typeface="ＭＳ Ｐゴシック" charset="-128"/>
              </a:rPr>
            </a:br>
            <a:r>
              <a:rPr lang="en-US" sz="2000">
                <a:ea typeface="ＭＳ Ｐゴシック" charset="-128"/>
              </a:rPr>
              <a:t>do not</a:t>
            </a:r>
          </a:p>
        </p:txBody>
      </p:sp>
      <p:sp>
        <p:nvSpPr>
          <p:cNvPr id="25" name="Freeform 23"/>
          <p:cNvSpPr>
            <a:spLocks/>
          </p:cNvSpPr>
          <p:nvPr/>
        </p:nvSpPr>
        <p:spPr bwMode="auto">
          <a:xfrm>
            <a:off x="7299325" y="3933825"/>
            <a:ext cx="304800" cy="1828800"/>
          </a:xfrm>
          <a:custGeom>
            <a:avLst/>
            <a:gdLst/>
            <a:ahLst/>
            <a:cxnLst>
              <a:cxn ang="0">
                <a:pos x="0" y="0"/>
              </a:cxn>
              <a:cxn ang="0">
                <a:pos x="85" y="5"/>
              </a:cxn>
              <a:cxn ang="0">
                <a:pos x="150" y="23"/>
              </a:cxn>
              <a:cxn ang="0">
                <a:pos x="176" y="34"/>
              </a:cxn>
              <a:cxn ang="0">
                <a:pos x="196" y="45"/>
              </a:cxn>
              <a:cxn ang="0">
                <a:pos x="209" y="62"/>
              </a:cxn>
              <a:cxn ang="0">
                <a:pos x="216" y="79"/>
              </a:cxn>
              <a:cxn ang="0">
                <a:pos x="216" y="415"/>
              </a:cxn>
              <a:cxn ang="0">
                <a:pos x="222" y="432"/>
              </a:cxn>
              <a:cxn ang="0">
                <a:pos x="235" y="449"/>
              </a:cxn>
              <a:cxn ang="0">
                <a:pos x="255" y="460"/>
              </a:cxn>
              <a:cxn ang="0">
                <a:pos x="281" y="477"/>
              </a:cxn>
              <a:cxn ang="0">
                <a:pos x="346" y="494"/>
              </a:cxn>
              <a:cxn ang="0">
                <a:pos x="431" y="500"/>
              </a:cxn>
              <a:cxn ang="0">
                <a:pos x="346" y="506"/>
              </a:cxn>
              <a:cxn ang="0">
                <a:pos x="281" y="528"/>
              </a:cxn>
              <a:cxn ang="0">
                <a:pos x="255" y="540"/>
              </a:cxn>
              <a:cxn ang="0">
                <a:pos x="235" y="551"/>
              </a:cxn>
              <a:cxn ang="0">
                <a:pos x="222" y="568"/>
              </a:cxn>
              <a:cxn ang="0">
                <a:pos x="216" y="585"/>
              </a:cxn>
              <a:cxn ang="0">
                <a:pos x="216" y="921"/>
              </a:cxn>
              <a:cxn ang="0">
                <a:pos x="209" y="938"/>
              </a:cxn>
              <a:cxn ang="0">
                <a:pos x="196" y="955"/>
              </a:cxn>
              <a:cxn ang="0">
                <a:pos x="176" y="966"/>
              </a:cxn>
              <a:cxn ang="0">
                <a:pos x="150" y="983"/>
              </a:cxn>
              <a:cxn ang="0">
                <a:pos x="85" y="1000"/>
              </a:cxn>
              <a:cxn ang="0">
                <a:pos x="0" y="1006"/>
              </a:cxn>
            </a:cxnLst>
            <a:rect l="0" t="0" r="r" b="b"/>
            <a:pathLst>
              <a:path w="432" h="1007">
                <a:moveTo>
                  <a:pt x="0" y="0"/>
                </a:moveTo>
                <a:lnTo>
                  <a:pt x="85" y="5"/>
                </a:lnTo>
                <a:lnTo>
                  <a:pt x="150" y="23"/>
                </a:lnTo>
                <a:lnTo>
                  <a:pt x="176" y="34"/>
                </a:lnTo>
                <a:lnTo>
                  <a:pt x="196" y="45"/>
                </a:lnTo>
                <a:lnTo>
                  <a:pt x="209" y="62"/>
                </a:lnTo>
                <a:lnTo>
                  <a:pt x="216" y="79"/>
                </a:lnTo>
                <a:lnTo>
                  <a:pt x="216" y="415"/>
                </a:lnTo>
                <a:lnTo>
                  <a:pt x="222" y="432"/>
                </a:lnTo>
                <a:lnTo>
                  <a:pt x="235" y="449"/>
                </a:lnTo>
                <a:lnTo>
                  <a:pt x="255" y="460"/>
                </a:lnTo>
                <a:lnTo>
                  <a:pt x="281" y="477"/>
                </a:lnTo>
                <a:lnTo>
                  <a:pt x="346" y="494"/>
                </a:lnTo>
                <a:lnTo>
                  <a:pt x="431" y="500"/>
                </a:lnTo>
                <a:lnTo>
                  <a:pt x="346" y="506"/>
                </a:lnTo>
                <a:lnTo>
                  <a:pt x="281" y="528"/>
                </a:lnTo>
                <a:lnTo>
                  <a:pt x="255" y="540"/>
                </a:lnTo>
                <a:lnTo>
                  <a:pt x="235" y="551"/>
                </a:lnTo>
                <a:lnTo>
                  <a:pt x="222" y="568"/>
                </a:lnTo>
                <a:lnTo>
                  <a:pt x="216" y="585"/>
                </a:lnTo>
                <a:lnTo>
                  <a:pt x="216" y="921"/>
                </a:lnTo>
                <a:lnTo>
                  <a:pt x="209" y="938"/>
                </a:lnTo>
                <a:lnTo>
                  <a:pt x="196" y="955"/>
                </a:lnTo>
                <a:lnTo>
                  <a:pt x="176" y="966"/>
                </a:lnTo>
                <a:lnTo>
                  <a:pt x="150" y="983"/>
                </a:lnTo>
                <a:lnTo>
                  <a:pt x="85" y="1000"/>
                </a:lnTo>
                <a:lnTo>
                  <a:pt x="0" y="1006"/>
                </a:lnTo>
              </a:path>
            </a:pathLst>
          </a:custGeom>
          <a:noFill/>
          <a:ln w="28575" cap="rnd" cmpd="sng">
            <a:solidFill>
              <a:schemeClr val="bg2"/>
            </a:solidFill>
            <a:prstDash val="solid"/>
            <a:round/>
            <a:headEnd type="none" w="med" len="med"/>
            <a:tailEnd type="none" w="med" len="med"/>
          </a:ln>
          <a:effectLst/>
        </p:spPr>
        <p:txBody>
          <a:bodyPr/>
          <a:lstStyle/>
          <a:p>
            <a:pPr>
              <a:defRPr/>
            </a:pPr>
            <a:endParaRPr lang="en-AU" sz="2000"/>
          </a:p>
        </p:txBody>
      </p:sp>
      <p:graphicFrame>
        <p:nvGraphicFramePr>
          <p:cNvPr id="18464" name="Object 5"/>
          <p:cNvGraphicFramePr>
            <a:graphicFrameLocks noChangeAspect="1"/>
          </p:cNvGraphicFramePr>
          <p:nvPr/>
        </p:nvGraphicFramePr>
        <p:xfrm>
          <a:off x="2428875" y="3937001"/>
          <a:ext cx="1377950" cy="911225"/>
        </p:xfrm>
        <a:graphic>
          <a:graphicData uri="http://schemas.openxmlformats.org/presentationml/2006/ole">
            <mc:AlternateContent xmlns:mc="http://schemas.openxmlformats.org/markup-compatibility/2006">
              <mc:Choice xmlns:v="urn:schemas-microsoft-com:vml" Requires="v">
                <p:oleObj spid="_x0000_s5793" name="Equation" r:id="rId3" imgW="634725" imgH="418918" progId="Equation.3">
                  <p:embed/>
                </p:oleObj>
              </mc:Choice>
              <mc:Fallback>
                <p:oleObj name="Equation" r:id="rId3" imgW="634725" imgH="418918" progId="Equation.3">
                  <p:embed/>
                  <p:pic>
                    <p:nvPicPr>
                      <p:cNvPr id="18464"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75" y="3937001"/>
                        <a:ext cx="1377950" cy="91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8465" name="Object 6"/>
          <p:cNvGraphicFramePr>
            <a:graphicFrameLocks noChangeAspect="1"/>
          </p:cNvGraphicFramePr>
          <p:nvPr/>
        </p:nvGraphicFramePr>
        <p:xfrm>
          <a:off x="2474913" y="5397501"/>
          <a:ext cx="1377950" cy="911225"/>
        </p:xfrm>
        <a:graphic>
          <a:graphicData uri="http://schemas.openxmlformats.org/presentationml/2006/ole">
            <mc:AlternateContent xmlns:mc="http://schemas.openxmlformats.org/markup-compatibility/2006">
              <mc:Choice xmlns:v="urn:schemas-microsoft-com:vml" Requires="v">
                <p:oleObj spid="_x0000_s5794" name="Equation" r:id="rId5" imgW="634725" imgH="418918" progId="Equation.3">
                  <p:embed/>
                </p:oleObj>
              </mc:Choice>
              <mc:Fallback>
                <p:oleObj name="Equation" r:id="rId5" imgW="634725" imgH="418918" progId="Equation.3">
                  <p:embed/>
                  <p:pic>
                    <p:nvPicPr>
                      <p:cNvPr id="18465"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4913" y="5397501"/>
                        <a:ext cx="1377950" cy="91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4" name="Line 32"/>
          <p:cNvSpPr>
            <a:spLocks noChangeShapeType="1"/>
          </p:cNvSpPr>
          <p:nvPr/>
        </p:nvSpPr>
        <p:spPr bwMode="auto">
          <a:xfrm>
            <a:off x="4389438" y="3860800"/>
            <a:ext cx="533400" cy="152400"/>
          </a:xfrm>
          <a:prstGeom prst="line">
            <a:avLst/>
          </a:prstGeom>
          <a:noFill/>
          <a:ln w="19050">
            <a:solidFill>
              <a:schemeClr val="tx1"/>
            </a:solidFill>
            <a:round/>
            <a:headEnd/>
            <a:tailEnd type="triangle" w="med" len="med"/>
          </a:ln>
          <a:effectLst/>
        </p:spPr>
        <p:txBody>
          <a:bodyPr wrap="none" anchor="ctr"/>
          <a:lstStyle/>
          <a:p>
            <a:pPr>
              <a:defRPr/>
            </a:pPr>
            <a:endParaRPr lang="en-AU" sz="2000"/>
          </a:p>
        </p:txBody>
      </p:sp>
      <p:grpSp>
        <p:nvGrpSpPr>
          <p:cNvPr id="2" name="Group 1"/>
          <p:cNvGrpSpPr/>
          <p:nvPr/>
        </p:nvGrpSpPr>
        <p:grpSpPr>
          <a:xfrm>
            <a:off x="2474913" y="1341439"/>
            <a:ext cx="6570662" cy="4842545"/>
            <a:chOff x="2474913" y="1341439"/>
            <a:chExt cx="6570662" cy="4842545"/>
          </a:xfrm>
        </p:grpSpPr>
        <p:sp>
          <p:nvSpPr>
            <p:cNvPr id="5" name="Line 2"/>
            <p:cNvSpPr>
              <a:spLocks noChangeShapeType="1"/>
            </p:cNvSpPr>
            <p:nvPr/>
          </p:nvSpPr>
          <p:spPr bwMode="auto">
            <a:xfrm flipV="1">
              <a:off x="5715000" y="3200400"/>
              <a:ext cx="0" cy="228600"/>
            </a:xfrm>
            <a:prstGeom prst="line">
              <a:avLst/>
            </a:prstGeom>
            <a:noFill/>
            <a:ln w="28575">
              <a:solidFill>
                <a:schemeClr val="hlink"/>
              </a:solidFill>
              <a:miter lim="800000"/>
              <a:headEnd/>
              <a:tailEnd type="triangle" w="med" len="med"/>
            </a:ln>
            <a:effectLst/>
          </p:spPr>
          <p:txBody>
            <a:bodyPr wrap="none"/>
            <a:lstStyle/>
            <a:p>
              <a:pPr>
                <a:defRPr/>
              </a:pPr>
              <a:endParaRPr lang="en-AU" sz="2000"/>
            </a:p>
          </p:txBody>
        </p:sp>
        <p:sp>
          <p:nvSpPr>
            <p:cNvPr id="6" name="Line 3"/>
            <p:cNvSpPr>
              <a:spLocks noChangeShapeType="1"/>
            </p:cNvSpPr>
            <p:nvPr/>
          </p:nvSpPr>
          <p:spPr bwMode="auto">
            <a:xfrm>
              <a:off x="5715000" y="3575050"/>
              <a:ext cx="0" cy="2362200"/>
            </a:xfrm>
            <a:prstGeom prst="line">
              <a:avLst/>
            </a:prstGeom>
            <a:noFill/>
            <a:ln w="28575">
              <a:solidFill>
                <a:schemeClr val="tx1"/>
              </a:solidFill>
              <a:prstDash val="dash"/>
              <a:round/>
              <a:headEnd/>
              <a:tailEnd/>
            </a:ln>
            <a:effectLst/>
          </p:spPr>
          <p:txBody>
            <a:bodyPr wrap="none" anchor="ctr"/>
            <a:lstStyle/>
            <a:p>
              <a:pPr>
                <a:defRPr/>
              </a:pPr>
              <a:endParaRPr lang="en-AU" sz="2000"/>
            </a:p>
          </p:txBody>
        </p:sp>
        <p:graphicFrame>
          <p:nvGraphicFramePr>
            <p:cNvPr id="18439" name="Object 2"/>
            <p:cNvGraphicFramePr>
              <a:graphicFrameLocks noChangeAspect="1"/>
            </p:cNvGraphicFramePr>
            <p:nvPr>
              <p:extLst>
                <p:ext uri="{D42A27DB-BD31-4B8C-83A1-F6EECF244321}">
                  <p14:modId xmlns:p14="http://schemas.microsoft.com/office/powerpoint/2010/main" val="2314579632"/>
                </p:ext>
              </p:extLst>
            </p:nvPr>
          </p:nvGraphicFramePr>
          <p:xfrm>
            <a:off x="5334000" y="3213100"/>
            <a:ext cx="673100" cy="300038"/>
          </p:xfrm>
          <a:graphic>
            <a:graphicData uri="http://schemas.openxmlformats.org/presentationml/2006/ole">
              <mc:AlternateContent xmlns:mc="http://schemas.openxmlformats.org/markup-compatibility/2006">
                <mc:Choice xmlns:v="urn:schemas-microsoft-com:vml" Requires="v">
                  <p:oleObj spid="_x0000_s5795" name="Equation" r:id="rId7" imgW="431613" imgH="241195" progId="Equation.3">
                    <p:embed/>
                  </p:oleObj>
                </mc:Choice>
                <mc:Fallback>
                  <p:oleObj name="Equation" r:id="rId7" imgW="431613" imgH="241195" progId="Equation.3">
                    <p:embed/>
                    <p:pic>
                      <p:nvPicPr>
                        <p:cNvPr id="18439"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0" y="3213100"/>
                          <a:ext cx="673100" cy="300038"/>
                        </a:xfrm>
                        <a:prstGeom prst="rect">
                          <a:avLst/>
                        </a:prstGeom>
                        <a:noFill/>
                        <a:ln>
                          <a:noFill/>
                        </a:ln>
                        <a:effectLst/>
                        <a:extLst>
                          <a:ext uri="{909E8E84-426E-40DD-AFC4-6F175D3DCCD1}">
                            <a14:hiddenFill xmlns:a14="http://schemas.microsoft.com/office/drawing/2010/main">
                              <a:solidFill>
                                <a:srgbClr val="73FFD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9" name="Freeform 6"/>
            <p:cNvSpPr>
              <a:spLocks/>
            </p:cNvSpPr>
            <p:nvPr/>
          </p:nvSpPr>
          <p:spPr bwMode="auto">
            <a:xfrm>
              <a:off x="3727451" y="2603500"/>
              <a:ext cx="1222375" cy="604838"/>
            </a:xfrm>
            <a:custGeom>
              <a:avLst/>
              <a:gdLst/>
              <a:ahLst/>
              <a:cxnLst>
                <a:cxn ang="0">
                  <a:pos x="768" y="381"/>
                </a:cxn>
                <a:cxn ang="0">
                  <a:pos x="0" y="378"/>
                </a:cxn>
                <a:cxn ang="0">
                  <a:pos x="365" y="292"/>
                </a:cxn>
                <a:cxn ang="0">
                  <a:pos x="538" y="203"/>
                </a:cxn>
                <a:cxn ang="0">
                  <a:pos x="660" y="116"/>
                </a:cxn>
                <a:cxn ang="0">
                  <a:pos x="770" y="0"/>
                </a:cxn>
                <a:cxn ang="0">
                  <a:pos x="770" y="352"/>
                </a:cxn>
              </a:cxnLst>
              <a:rect l="0" t="0" r="r" b="b"/>
              <a:pathLst>
                <a:path w="770" h="381">
                  <a:moveTo>
                    <a:pt x="768" y="381"/>
                  </a:moveTo>
                  <a:lnTo>
                    <a:pt x="0" y="378"/>
                  </a:lnTo>
                  <a:lnTo>
                    <a:pt x="365" y="292"/>
                  </a:lnTo>
                  <a:lnTo>
                    <a:pt x="538" y="203"/>
                  </a:lnTo>
                  <a:lnTo>
                    <a:pt x="660" y="116"/>
                  </a:lnTo>
                  <a:lnTo>
                    <a:pt x="770" y="0"/>
                  </a:lnTo>
                  <a:lnTo>
                    <a:pt x="770" y="352"/>
                  </a:lnTo>
                </a:path>
              </a:pathLst>
            </a:custGeom>
            <a:solidFill>
              <a:schemeClr val="accent5"/>
            </a:solidFill>
            <a:ln w="9525" cap="rnd" cmpd="sng">
              <a:noFill/>
              <a:prstDash val="solid"/>
              <a:round/>
              <a:headEnd type="none" w="med" len="med"/>
              <a:tailEnd type="none" w="med" len="med"/>
            </a:ln>
            <a:effectLst/>
          </p:spPr>
          <p:txBody>
            <a:bodyPr/>
            <a:lstStyle/>
            <a:p>
              <a:pPr>
                <a:defRPr/>
              </a:pPr>
              <a:endParaRPr lang="en-AU" sz="2000"/>
            </a:p>
          </p:txBody>
        </p:sp>
        <p:sp>
          <p:nvSpPr>
            <p:cNvPr id="10" name="Freeform 7"/>
            <p:cNvSpPr>
              <a:spLocks/>
            </p:cNvSpPr>
            <p:nvPr/>
          </p:nvSpPr>
          <p:spPr bwMode="auto">
            <a:xfrm>
              <a:off x="6551614" y="2603500"/>
              <a:ext cx="1176337" cy="604838"/>
            </a:xfrm>
            <a:custGeom>
              <a:avLst/>
              <a:gdLst/>
              <a:ahLst/>
              <a:cxnLst>
                <a:cxn ang="0">
                  <a:pos x="3" y="381"/>
                </a:cxn>
                <a:cxn ang="0">
                  <a:pos x="741" y="378"/>
                </a:cxn>
                <a:cxn ang="0">
                  <a:pos x="429" y="300"/>
                </a:cxn>
                <a:cxn ang="0">
                  <a:pos x="279" y="246"/>
                </a:cxn>
                <a:cxn ang="0">
                  <a:pos x="120" y="132"/>
                </a:cxn>
                <a:cxn ang="0">
                  <a:pos x="0" y="0"/>
                </a:cxn>
                <a:cxn ang="0">
                  <a:pos x="0" y="352"/>
                </a:cxn>
              </a:cxnLst>
              <a:rect l="0" t="0" r="r" b="b"/>
              <a:pathLst>
                <a:path w="741" h="381">
                  <a:moveTo>
                    <a:pt x="3" y="381"/>
                  </a:moveTo>
                  <a:lnTo>
                    <a:pt x="741" y="378"/>
                  </a:lnTo>
                  <a:lnTo>
                    <a:pt x="429" y="300"/>
                  </a:lnTo>
                  <a:lnTo>
                    <a:pt x="279" y="246"/>
                  </a:lnTo>
                  <a:lnTo>
                    <a:pt x="120" y="132"/>
                  </a:lnTo>
                  <a:lnTo>
                    <a:pt x="0" y="0"/>
                  </a:lnTo>
                  <a:lnTo>
                    <a:pt x="0" y="352"/>
                  </a:lnTo>
                </a:path>
              </a:pathLst>
            </a:custGeom>
            <a:solidFill>
              <a:schemeClr val="accent5"/>
            </a:solidFill>
            <a:ln w="12700" cap="rnd" cmpd="sng">
              <a:noFill/>
              <a:prstDash val="solid"/>
              <a:round/>
              <a:headEnd type="none" w="med" len="med"/>
              <a:tailEnd type="none" w="med" len="med"/>
            </a:ln>
            <a:effectLst/>
          </p:spPr>
          <p:txBody>
            <a:bodyPr/>
            <a:lstStyle/>
            <a:p>
              <a:pPr>
                <a:defRPr/>
              </a:pPr>
              <a:endParaRPr lang="en-AU" sz="2000"/>
            </a:p>
          </p:txBody>
        </p:sp>
        <p:sp>
          <p:nvSpPr>
            <p:cNvPr id="11" name="Line 8"/>
            <p:cNvSpPr>
              <a:spLocks noChangeShapeType="1"/>
            </p:cNvSpPr>
            <p:nvPr/>
          </p:nvSpPr>
          <p:spPr bwMode="auto">
            <a:xfrm>
              <a:off x="4951413" y="2603500"/>
              <a:ext cx="0" cy="609600"/>
            </a:xfrm>
            <a:prstGeom prst="line">
              <a:avLst/>
            </a:prstGeom>
            <a:noFill/>
            <a:ln w="9525">
              <a:solidFill>
                <a:schemeClr val="tx1"/>
              </a:solidFill>
              <a:round/>
              <a:headEnd/>
              <a:tailEnd/>
            </a:ln>
            <a:effectLst/>
          </p:spPr>
          <p:txBody>
            <a:bodyPr wrap="none" anchor="ctr"/>
            <a:lstStyle/>
            <a:p>
              <a:pPr>
                <a:defRPr/>
              </a:pPr>
              <a:endParaRPr lang="en-AU" sz="2000"/>
            </a:p>
          </p:txBody>
        </p:sp>
        <p:sp>
          <p:nvSpPr>
            <p:cNvPr id="12" name="Line 9"/>
            <p:cNvSpPr>
              <a:spLocks noChangeShapeType="1"/>
            </p:cNvSpPr>
            <p:nvPr/>
          </p:nvSpPr>
          <p:spPr bwMode="auto">
            <a:xfrm>
              <a:off x="6551613" y="2603500"/>
              <a:ext cx="0" cy="609600"/>
            </a:xfrm>
            <a:prstGeom prst="line">
              <a:avLst/>
            </a:prstGeom>
            <a:noFill/>
            <a:ln w="9525">
              <a:solidFill>
                <a:schemeClr val="tx1"/>
              </a:solidFill>
              <a:round/>
              <a:headEnd/>
              <a:tailEnd/>
            </a:ln>
            <a:effectLst/>
          </p:spPr>
          <p:txBody>
            <a:bodyPr wrap="none" anchor="ctr"/>
            <a:lstStyle/>
            <a:p>
              <a:pPr>
                <a:defRPr/>
              </a:pPr>
              <a:endParaRPr lang="en-AU" sz="2000"/>
            </a:p>
          </p:txBody>
        </p:sp>
        <p:graphicFrame>
          <p:nvGraphicFramePr>
            <p:cNvPr id="18445" name="Object 3"/>
            <p:cNvGraphicFramePr>
              <a:graphicFrameLocks noChangeAspect="1"/>
            </p:cNvGraphicFramePr>
            <p:nvPr>
              <p:extLst>
                <p:ext uri="{D42A27DB-BD31-4B8C-83A1-F6EECF244321}">
                  <p14:modId xmlns:p14="http://schemas.microsoft.com/office/powerpoint/2010/main" val="759489738"/>
                </p:ext>
              </p:extLst>
            </p:nvPr>
          </p:nvGraphicFramePr>
          <p:xfrm>
            <a:off x="6791326" y="3573463"/>
            <a:ext cx="284163" cy="400050"/>
          </p:xfrm>
          <a:graphic>
            <a:graphicData uri="http://schemas.openxmlformats.org/presentationml/2006/ole">
              <mc:AlternateContent xmlns:mc="http://schemas.openxmlformats.org/markup-compatibility/2006">
                <mc:Choice xmlns:v="urn:schemas-microsoft-com:vml" Requires="v">
                  <p:oleObj spid="_x0000_s5796" name="Equation" r:id="rId9" imgW="203112" imgH="228501" progId="Equation.3">
                    <p:embed/>
                  </p:oleObj>
                </mc:Choice>
                <mc:Fallback>
                  <p:oleObj name="Equation" r:id="rId9" imgW="203112" imgH="228501" progId="Equation.3">
                    <p:embed/>
                    <p:pic>
                      <p:nvPicPr>
                        <p:cNvPr id="18445"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91326" y="3573463"/>
                          <a:ext cx="284163"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8446" name="Object 4"/>
            <p:cNvGraphicFramePr>
              <a:graphicFrameLocks noChangeAspect="1"/>
            </p:cNvGraphicFramePr>
            <p:nvPr>
              <p:extLst>
                <p:ext uri="{D42A27DB-BD31-4B8C-83A1-F6EECF244321}">
                  <p14:modId xmlns:p14="http://schemas.microsoft.com/office/powerpoint/2010/main" val="2024871281"/>
                </p:ext>
              </p:extLst>
            </p:nvPr>
          </p:nvGraphicFramePr>
          <p:xfrm>
            <a:off x="6961188" y="5445126"/>
            <a:ext cx="285750" cy="385763"/>
          </p:xfrm>
          <a:graphic>
            <a:graphicData uri="http://schemas.openxmlformats.org/presentationml/2006/ole">
              <mc:AlternateContent xmlns:mc="http://schemas.openxmlformats.org/markup-compatibility/2006">
                <mc:Choice xmlns:v="urn:schemas-microsoft-com:vml" Requires="v">
                  <p:oleObj spid="_x0000_s5797" name="Equation" r:id="rId11" imgW="215713" imgH="241091" progId="Equation.3">
                    <p:embed/>
                  </p:oleObj>
                </mc:Choice>
                <mc:Fallback>
                  <p:oleObj name="Equation" r:id="rId11" imgW="215713" imgH="241091" progId="Equation.3">
                    <p:embed/>
                    <p:pic>
                      <p:nvPicPr>
                        <p:cNvPr id="18446"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61188" y="5445126"/>
                          <a:ext cx="285750" cy="385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5" name="Rectangle 13"/>
            <p:cNvSpPr>
              <a:spLocks noChangeArrowheads="1"/>
            </p:cNvSpPr>
            <p:nvPr/>
          </p:nvSpPr>
          <p:spPr bwMode="auto">
            <a:xfrm>
              <a:off x="4491038" y="5786439"/>
              <a:ext cx="2514600" cy="397545"/>
            </a:xfrm>
            <a:prstGeom prst="rect">
              <a:avLst/>
            </a:prstGeom>
            <a:solidFill>
              <a:schemeClr val="accent5"/>
            </a:solidFill>
            <a:ln w="12700">
              <a:solidFill>
                <a:schemeClr val="tx1"/>
              </a:solidFill>
              <a:miter lim="800000"/>
              <a:headEnd/>
              <a:tailEnd/>
            </a:ln>
            <a:effectLst/>
          </p:spPr>
          <p:txBody>
            <a:bodyPr lIns="90488" tIns="44450" rIns="90488" bIns="44450">
              <a:spAutoFit/>
            </a:bodyPr>
            <a:lstStyle/>
            <a:p>
              <a:pPr eaLnBrk="0" hangingPunct="0">
                <a:defRPr/>
              </a:pPr>
              <a:r>
                <a:rPr lang="en-US" sz="2000"/>
                <a:t>Confidence Intervals </a:t>
              </a:r>
            </a:p>
          </p:txBody>
        </p:sp>
        <p:sp>
          <p:nvSpPr>
            <p:cNvPr id="16" name="Line 14"/>
            <p:cNvSpPr>
              <a:spLocks noChangeShapeType="1"/>
            </p:cNvSpPr>
            <p:nvPr/>
          </p:nvSpPr>
          <p:spPr bwMode="auto">
            <a:xfrm>
              <a:off x="5713413" y="1908175"/>
              <a:ext cx="0" cy="1238250"/>
            </a:xfrm>
            <a:prstGeom prst="line">
              <a:avLst/>
            </a:prstGeom>
            <a:noFill/>
            <a:ln w="19050" cap="rnd">
              <a:solidFill>
                <a:srgbClr val="006666"/>
              </a:solidFill>
              <a:prstDash val="sysDot"/>
              <a:round/>
              <a:headEnd/>
              <a:tailEnd/>
            </a:ln>
            <a:effectLst/>
          </p:spPr>
          <p:txBody>
            <a:bodyPr wrap="none" anchor="ctr"/>
            <a:lstStyle/>
            <a:p>
              <a:pPr>
                <a:defRPr/>
              </a:pPr>
              <a:endParaRPr lang="en-AU" sz="2000"/>
            </a:p>
          </p:txBody>
        </p:sp>
        <p:sp>
          <p:nvSpPr>
            <p:cNvPr id="19" name="Line 17"/>
            <p:cNvSpPr>
              <a:spLocks noChangeShapeType="1"/>
            </p:cNvSpPr>
            <p:nvPr/>
          </p:nvSpPr>
          <p:spPr bwMode="auto">
            <a:xfrm>
              <a:off x="5715000" y="3152775"/>
              <a:ext cx="0" cy="1588"/>
            </a:xfrm>
            <a:prstGeom prst="line">
              <a:avLst/>
            </a:prstGeom>
            <a:noFill/>
            <a:ln w="25400">
              <a:solidFill>
                <a:schemeClr val="bg2"/>
              </a:solidFill>
              <a:round/>
              <a:headEnd/>
              <a:tailEnd/>
            </a:ln>
            <a:effectLst/>
          </p:spPr>
          <p:txBody>
            <a:bodyPr wrap="none" anchor="ctr"/>
            <a:lstStyle/>
            <a:p>
              <a:pPr>
                <a:defRPr/>
              </a:pPr>
              <a:endParaRPr lang="en-AU" sz="2000"/>
            </a:p>
          </p:txBody>
        </p:sp>
        <p:sp>
          <p:nvSpPr>
            <p:cNvPr id="20" name="Freeform 18"/>
            <p:cNvSpPr>
              <a:spLocks/>
            </p:cNvSpPr>
            <p:nvPr/>
          </p:nvSpPr>
          <p:spPr bwMode="auto">
            <a:xfrm>
              <a:off x="5715000" y="1905000"/>
              <a:ext cx="2012950" cy="1258888"/>
            </a:xfrm>
            <a:custGeom>
              <a:avLst/>
              <a:gdLst/>
              <a:ahLst/>
              <a:cxnLst>
                <a:cxn ang="0">
                  <a:pos x="1267" y="792"/>
                </a:cxn>
                <a:cxn ang="0">
                  <a:pos x="1134" y="783"/>
                </a:cxn>
                <a:cxn ang="0">
                  <a:pos x="1066" y="773"/>
                </a:cxn>
                <a:cxn ang="0">
                  <a:pos x="999" y="760"/>
                </a:cxn>
                <a:cxn ang="0">
                  <a:pos x="933" y="743"/>
                </a:cxn>
                <a:cxn ang="0">
                  <a:pos x="866" y="718"/>
                </a:cxn>
                <a:cxn ang="0">
                  <a:pos x="800" y="686"/>
                </a:cxn>
                <a:cxn ang="0">
                  <a:pos x="665" y="593"/>
                </a:cxn>
                <a:cxn ang="0">
                  <a:pos x="532" y="464"/>
                </a:cxn>
                <a:cxn ang="0">
                  <a:pos x="399" y="310"/>
                </a:cxn>
                <a:cxn ang="0">
                  <a:pos x="334" y="230"/>
                </a:cxn>
                <a:cxn ang="0">
                  <a:pos x="266" y="156"/>
                </a:cxn>
                <a:cxn ang="0">
                  <a:pos x="199" y="93"/>
                </a:cxn>
                <a:cxn ang="0">
                  <a:pos x="133" y="42"/>
                </a:cxn>
                <a:cxn ang="0">
                  <a:pos x="66" y="10"/>
                </a:cxn>
                <a:cxn ang="0">
                  <a:pos x="0" y="0"/>
                </a:cxn>
              </a:cxnLst>
              <a:rect l="0" t="0" r="r" b="b"/>
              <a:pathLst>
                <a:path w="1268" h="793">
                  <a:moveTo>
                    <a:pt x="1267" y="792"/>
                  </a:moveTo>
                  <a:lnTo>
                    <a:pt x="1134" y="783"/>
                  </a:lnTo>
                  <a:lnTo>
                    <a:pt x="1066" y="773"/>
                  </a:lnTo>
                  <a:lnTo>
                    <a:pt x="999" y="760"/>
                  </a:lnTo>
                  <a:lnTo>
                    <a:pt x="933" y="743"/>
                  </a:lnTo>
                  <a:lnTo>
                    <a:pt x="866" y="718"/>
                  </a:lnTo>
                  <a:lnTo>
                    <a:pt x="800" y="686"/>
                  </a:lnTo>
                  <a:lnTo>
                    <a:pt x="665" y="593"/>
                  </a:lnTo>
                  <a:lnTo>
                    <a:pt x="532" y="464"/>
                  </a:lnTo>
                  <a:lnTo>
                    <a:pt x="399" y="310"/>
                  </a:lnTo>
                  <a:lnTo>
                    <a:pt x="334" y="230"/>
                  </a:lnTo>
                  <a:lnTo>
                    <a:pt x="266" y="156"/>
                  </a:lnTo>
                  <a:lnTo>
                    <a:pt x="199" y="93"/>
                  </a:lnTo>
                  <a:lnTo>
                    <a:pt x="133" y="42"/>
                  </a:lnTo>
                  <a:lnTo>
                    <a:pt x="66" y="10"/>
                  </a:lnTo>
                  <a:lnTo>
                    <a:pt x="0" y="0"/>
                  </a:lnTo>
                </a:path>
              </a:pathLst>
            </a:custGeom>
            <a:noFill/>
            <a:ln w="50800" cap="rnd" cmpd="sng">
              <a:solidFill>
                <a:schemeClr val="accent4"/>
              </a:solidFill>
              <a:prstDash val="solid"/>
              <a:round/>
              <a:headEnd type="none" w="med" len="med"/>
              <a:tailEnd type="none" w="med" len="med"/>
            </a:ln>
            <a:effectLst/>
          </p:spPr>
          <p:txBody>
            <a:bodyPr/>
            <a:lstStyle/>
            <a:p>
              <a:pPr>
                <a:defRPr/>
              </a:pPr>
              <a:endParaRPr lang="en-AU" sz="2000"/>
            </a:p>
          </p:txBody>
        </p:sp>
        <p:sp>
          <p:nvSpPr>
            <p:cNvPr id="21" name="Freeform 19"/>
            <p:cNvSpPr>
              <a:spLocks/>
            </p:cNvSpPr>
            <p:nvPr/>
          </p:nvSpPr>
          <p:spPr bwMode="auto">
            <a:xfrm>
              <a:off x="3732213" y="1908175"/>
              <a:ext cx="2012950" cy="1258888"/>
            </a:xfrm>
            <a:custGeom>
              <a:avLst/>
              <a:gdLst/>
              <a:ahLst/>
              <a:cxnLst>
                <a:cxn ang="0">
                  <a:pos x="0" y="792"/>
                </a:cxn>
                <a:cxn ang="0">
                  <a:pos x="133" y="783"/>
                </a:cxn>
                <a:cxn ang="0">
                  <a:pos x="199" y="773"/>
                </a:cxn>
                <a:cxn ang="0">
                  <a:pos x="266" y="760"/>
                </a:cxn>
                <a:cxn ang="0">
                  <a:pos x="332" y="743"/>
                </a:cxn>
                <a:cxn ang="0">
                  <a:pos x="399" y="718"/>
                </a:cxn>
                <a:cxn ang="0">
                  <a:pos x="467" y="686"/>
                </a:cxn>
                <a:cxn ang="0">
                  <a:pos x="600" y="593"/>
                </a:cxn>
                <a:cxn ang="0">
                  <a:pos x="733" y="464"/>
                </a:cxn>
                <a:cxn ang="0">
                  <a:pos x="866" y="310"/>
                </a:cxn>
                <a:cxn ang="0">
                  <a:pos x="933" y="230"/>
                </a:cxn>
                <a:cxn ang="0">
                  <a:pos x="999" y="156"/>
                </a:cxn>
                <a:cxn ang="0">
                  <a:pos x="1066" y="93"/>
                </a:cxn>
                <a:cxn ang="0">
                  <a:pos x="1132" y="42"/>
                </a:cxn>
                <a:cxn ang="0">
                  <a:pos x="1199" y="10"/>
                </a:cxn>
                <a:cxn ang="0">
                  <a:pos x="1267" y="0"/>
                </a:cxn>
              </a:cxnLst>
              <a:rect l="0" t="0" r="r" b="b"/>
              <a:pathLst>
                <a:path w="1268" h="793">
                  <a:moveTo>
                    <a:pt x="0" y="792"/>
                  </a:moveTo>
                  <a:lnTo>
                    <a:pt x="133" y="783"/>
                  </a:lnTo>
                  <a:lnTo>
                    <a:pt x="199" y="773"/>
                  </a:lnTo>
                  <a:lnTo>
                    <a:pt x="266" y="760"/>
                  </a:lnTo>
                  <a:lnTo>
                    <a:pt x="332" y="743"/>
                  </a:lnTo>
                  <a:lnTo>
                    <a:pt x="399" y="718"/>
                  </a:lnTo>
                  <a:lnTo>
                    <a:pt x="467" y="686"/>
                  </a:lnTo>
                  <a:lnTo>
                    <a:pt x="600" y="593"/>
                  </a:lnTo>
                  <a:lnTo>
                    <a:pt x="733" y="464"/>
                  </a:lnTo>
                  <a:lnTo>
                    <a:pt x="866" y="310"/>
                  </a:lnTo>
                  <a:lnTo>
                    <a:pt x="933" y="230"/>
                  </a:lnTo>
                  <a:lnTo>
                    <a:pt x="999" y="156"/>
                  </a:lnTo>
                  <a:lnTo>
                    <a:pt x="1066" y="93"/>
                  </a:lnTo>
                  <a:lnTo>
                    <a:pt x="1132" y="42"/>
                  </a:lnTo>
                  <a:lnTo>
                    <a:pt x="1199" y="10"/>
                  </a:lnTo>
                  <a:lnTo>
                    <a:pt x="1267" y="0"/>
                  </a:lnTo>
                </a:path>
              </a:pathLst>
            </a:custGeom>
            <a:noFill/>
            <a:ln w="50800" cap="rnd" cmpd="sng">
              <a:solidFill>
                <a:schemeClr val="accent4"/>
              </a:solidFill>
              <a:prstDash val="solid"/>
              <a:round/>
              <a:headEnd type="none" w="med" len="med"/>
              <a:tailEnd type="none" w="med" len="med"/>
            </a:ln>
            <a:effectLst/>
          </p:spPr>
          <p:txBody>
            <a:bodyPr/>
            <a:lstStyle/>
            <a:p>
              <a:pPr>
                <a:defRPr/>
              </a:pPr>
              <a:endParaRPr lang="en-AU" sz="2000"/>
            </a:p>
          </p:txBody>
        </p:sp>
        <p:sp>
          <p:nvSpPr>
            <p:cNvPr id="22" name="Line 20"/>
            <p:cNvSpPr>
              <a:spLocks noChangeShapeType="1"/>
            </p:cNvSpPr>
            <p:nvPr/>
          </p:nvSpPr>
          <p:spPr bwMode="auto">
            <a:xfrm>
              <a:off x="3656013" y="3213100"/>
              <a:ext cx="4191000" cy="0"/>
            </a:xfrm>
            <a:prstGeom prst="line">
              <a:avLst/>
            </a:prstGeom>
            <a:noFill/>
            <a:ln w="19050">
              <a:solidFill>
                <a:schemeClr val="tx1"/>
              </a:solidFill>
              <a:round/>
              <a:headEnd/>
              <a:tailEnd/>
            </a:ln>
            <a:effectLst/>
          </p:spPr>
          <p:txBody>
            <a:bodyPr wrap="none" anchor="ctr"/>
            <a:lstStyle/>
            <a:p>
              <a:pPr>
                <a:defRPr/>
              </a:pPr>
              <a:endParaRPr lang="en-AU" sz="2000"/>
            </a:p>
          </p:txBody>
        </p:sp>
        <p:sp>
          <p:nvSpPr>
            <p:cNvPr id="23" name="Line 21"/>
            <p:cNvSpPr>
              <a:spLocks noChangeShapeType="1"/>
            </p:cNvSpPr>
            <p:nvPr/>
          </p:nvSpPr>
          <p:spPr bwMode="auto">
            <a:xfrm>
              <a:off x="3806825" y="2681289"/>
              <a:ext cx="1588" cy="1587"/>
            </a:xfrm>
            <a:prstGeom prst="line">
              <a:avLst/>
            </a:prstGeom>
            <a:noFill/>
            <a:ln w="25400">
              <a:solidFill>
                <a:schemeClr val="accent2"/>
              </a:solidFill>
              <a:round/>
              <a:headEnd/>
              <a:tailEnd/>
            </a:ln>
            <a:effectLst/>
          </p:spPr>
          <p:txBody>
            <a:bodyPr wrap="none" anchor="ctr"/>
            <a:lstStyle/>
            <a:p>
              <a:pPr>
                <a:defRPr/>
              </a:pPr>
              <a:endParaRPr lang="en-AU" sz="2000"/>
            </a:p>
          </p:txBody>
        </p:sp>
        <p:sp>
          <p:nvSpPr>
            <p:cNvPr id="24" name="Rectangle 22"/>
            <p:cNvSpPr>
              <a:spLocks noChangeArrowheads="1"/>
            </p:cNvSpPr>
            <p:nvPr/>
          </p:nvSpPr>
          <p:spPr bwMode="auto">
            <a:xfrm>
              <a:off x="2474913" y="1341439"/>
              <a:ext cx="6570662" cy="520655"/>
            </a:xfrm>
            <a:prstGeom prst="rect">
              <a:avLst/>
            </a:prstGeom>
            <a:noFill/>
            <a:ln w="12700">
              <a:noFill/>
              <a:miter lim="800000"/>
              <a:headEnd/>
              <a:tailEnd/>
            </a:ln>
            <a:effectLst/>
          </p:spPr>
          <p:txBody>
            <a:bodyPr lIns="90488" tIns="44450" rIns="90488" bIns="44450">
              <a:spAutoFit/>
            </a:bodyPr>
            <a:lstStyle/>
            <a:p>
              <a:pPr eaLnBrk="0" hangingPunct="0">
                <a:defRPr/>
              </a:pPr>
              <a:r>
                <a:rPr lang="en-US" sz="2800" dirty="0"/>
                <a:t>Sampling Distribution of the Mean</a:t>
              </a:r>
            </a:p>
          </p:txBody>
        </p:sp>
        <p:sp>
          <p:nvSpPr>
            <p:cNvPr id="26" name="Line 24"/>
            <p:cNvSpPr>
              <a:spLocks noChangeShapeType="1"/>
            </p:cNvSpPr>
            <p:nvPr/>
          </p:nvSpPr>
          <p:spPr bwMode="auto">
            <a:xfrm>
              <a:off x="4648200" y="4413250"/>
              <a:ext cx="1600200" cy="0"/>
            </a:xfrm>
            <a:prstGeom prst="line">
              <a:avLst/>
            </a:prstGeom>
            <a:noFill/>
            <a:ln w="50800">
              <a:solidFill>
                <a:schemeClr val="accent4"/>
              </a:solidFill>
              <a:round/>
              <a:headEnd/>
              <a:tailEnd/>
            </a:ln>
            <a:effectLst/>
          </p:spPr>
          <p:txBody>
            <a:bodyPr wrap="none" anchor="ctr"/>
            <a:lstStyle/>
            <a:p>
              <a:pPr>
                <a:defRPr/>
              </a:pPr>
              <a:endParaRPr lang="en-AU" sz="2000"/>
            </a:p>
          </p:txBody>
        </p:sp>
        <p:sp>
          <p:nvSpPr>
            <p:cNvPr id="27" name="Line 25"/>
            <p:cNvSpPr>
              <a:spLocks noChangeShapeType="1"/>
            </p:cNvSpPr>
            <p:nvPr/>
          </p:nvSpPr>
          <p:spPr bwMode="auto">
            <a:xfrm flipH="1">
              <a:off x="6780214" y="2743200"/>
              <a:ext cx="382587" cy="241300"/>
            </a:xfrm>
            <a:prstGeom prst="line">
              <a:avLst/>
            </a:prstGeom>
            <a:noFill/>
            <a:ln w="28575">
              <a:solidFill>
                <a:schemeClr val="tx1"/>
              </a:solidFill>
              <a:round/>
              <a:headEnd/>
              <a:tailEnd type="triangle" w="med" len="med"/>
            </a:ln>
            <a:effectLst/>
          </p:spPr>
          <p:txBody>
            <a:bodyPr wrap="none" anchor="ctr"/>
            <a:lstStyle/>
            <a:p>
              <a:pPr>
                <a:defRPr/>
              </a:pPr>
              <a:endParaRPr lang="en-AU" sz="2000"/>
            </a:p>
          </p:txBody>
        </p:sp>
        <p:sp>
          <p:nvSpPr>
            <p:cNvPr id="28" name="Line 26"/>
            <p:cNvSpPr>
              <a:spLocks noChangeShapeType="1"/>
            </p:cNvSpPr>
            <p:nvPr/>
          </p:nvSpPr>
          <p:spPr bwMode="auto">
            <a:xfrm>
              <a:off x="4343401" y="2743200"/>
              <a:ext cx="379413" cy="241300"/>
            </a:xfrm>
            <a:prstGeom prst="line">
              <a:avLst/>
            </a:prstGeom>
            <a:noFill/>
            <a:ln w="28575">
              <a:solidFill>
                <a:schemeClr val="tx1"/>
              </a:solidFill>
              <a:round/>
              <a:headEnd/>
              <a:tailEnd type="triangle" w="med" len="med"/>
            </a:ln>
            <a:effectLst/>
          </p:spPr>
          <p:txBody>
            <a:bodyPr wrap="none" anchor="ctr"/>
            <a:lstStyle/>
            <a:p>
              <a:pPr>
                <a:defRPr/>
              </a:pPr>
              <a:endParaRPr lang="en-AU" sz="2000"/>
            </a:p>
          </p:txBody>
        </p:sp>
        <p:sp>
          <p:nvSpPr>
            <p:cNvPr id="29" name="Line 27"/>
            <p:cNvSpPr>
              <a:spLocks noChangeShapeType="1"/>
            </p:cNvSpPr>
            <p:nvPr/>
          </p:nvSpPr>
          <p:spPr bwMode="auto">
            <a:xfrm>
              <a:off x="5410200" y="5589588"/>
              <a:ext cx="1600200" cy="0"/>
            </a:xfrm>
            <a:prstGeom prst="line">
              <a:avLst/>
            </a:prstGeom>
            <a:noFill/>
            <a:ln w="50800">
              <a:solidFill>
                <a:schemeClr val="accent4"/>
              </a:solidFill>
              <a:round/>
              <a:headEnd/>
              <a:tailEnd/>
            </a:ln>
            <a:effectLst/>
          </p:spPr>
          <p:txBody>
            <a:bodyPr wrap="none" anchor="ctr"/>
            <a:lstStyle/>
            <a:p>
              <a:pPr>
                <a:defRPr/>
              </a:pPr>
              <a:endParaRPr lang="en-AU" sz="2000"/>
            </a:p>
          </p:txBody>
        </p:sp>
        <p:sp>
          <p:nvSpPr>
            <p:cNvPr id="30" name="Line 28"/>
            <p:cNvSpPr>
              <a:spLocks noChangeShapeType="1"/>
            </p:cNvSpPr>
            <p:nvPr/>
          </p:nvSpPr>
          <p:spPr bwMode="auto">
            <a:xfrm>
              <a:off x="4491038" y="4854575"/>
              <a:ext cx="1600200" cy="0"/>
            </a:xfrm>
            <a:prstGeom prst="line">
              <a:avLst/>
            </a:prstGeom>
            <a:noFill/>
            <a:ln w="50800">
              <a:solidFill>
                <a:schemeClr val="accent4"/>
              </a:solidFill>
              <a:round/>
              <a:headEnd/>
              <a:tailEnd/>
            </a:ln>
            <a:effectLst/>
          </p:spPr>
          <p:txBody>
            <a:bodyPr wrap="none" anchor="ctr"/>
            <a:lstStyle/>
            <a:p>
              <a:pPr>
                <a:defRPr/>
              </a:pPr>
              <a:endParaRPr lang="en-AU" sz="2000"/>
            </a:p>
          </p:txBody>
        </p:sp>
        <p:sp>
          <p:nvSpPr>
            <p:cNvPr id="31" name="Line 29"/>
            <p:cNvSpPr>
              <a:spLocks noChangeShapeType="1"/>
            </p:cNvSpPr>
            <p:nvPr/>
          </p:nvSpPr>
          <p:spPr bwMode="auto">
            <a:xfrm>
              <a:off x="4922839" y="5214938"/>
              <a:ext cx="1728787" cy="0"/>
            </a:xfrm>
            <a:prstGeom prst="line">
              <a:avLst/>
            </a:prstGeom>
            <a:noFill/>
            <a:ln w="50800">
              <a:solidFill>
                <a:schemeClr val="accent4"/>
              </a:solidFill>
              <a:round/>
              <a:headEnd/>
              <a:tailEnd/>
            </a:ln>
            <a:effectLst/>
          </p:spPr>
          <p:txBody>
            <a:bodyPr wrap="none" anchor="ctr"/>
            <a:lstStyle/>
            <a:p>
              <a:pPr>
                <a:defRPr/>
              </a:pPr>
              <a:endParaRPr lang="en-AU" sz="2000"/>
            </a:p>
          </p:txBody>
        </p:sp>
        <p:sp>
          <p:nvSpPr>
            <p:cNvPr id="35" name="Text Box 33"/>
            <p:cNvSpPr txBox="1">
              <a:spLocks noChangeArrowheads="1"/>
            </p:cNvSpPr>
            <p:nvPr/>
          </p:nvSpPr>
          <p:spPr bwMode="auto">
            <a:xfrm>
              <a:off x="7847013" y="2984500"/>
              <a:ext cx="457200" cy="400050"/>
            </a:xfrm>
            <a:prstGeom prst="rect">
              <a:avLst/>
            </a:prstGeom>
            <a:noFill/>
            <a:ln w="19050" algn="ctr">
              <a:noFill/>
              <a:miter lim="800000"/>
              <a:headEnd/>
              <a:tailEnd/>
            </a:ln>
            <a:effectLst/>
          </p:spPr>
          <p:txBody>
            <a:bodyPr>
              <a:spAutoFit/>
            </a:bodyPr>
            <a:lstStyle/>
            <a:p>
              <a:pPr>
                <a:defRPr/>
              </a:pPr>
              <a:r>
                <a:rPr lang="en-US" sz="2000"/>
                <a:t>x</a:t>
              </a:r>
            </a:p>
          </p:txBody>
        </p:sp>
        <p:sp>
          <p:nvSpPr>
            <p:cNvPr id="36" name="Line 34"/>
            <p:cNvSpPr>
              <a:spLocks noChangeShapeType="1"/>
            </p:cNvSpPr>
            <p:nvPr/>
          </p:nvSpPr>
          <p:spPr bwMode="auto">
            <a:xfrm>
              <a:off x="7947025" y="3111500"/>
              <a:ext cx="152400" cy="1588"/>
            </a:xfrm>
            <a:prstGeom prst="line">
              <a:avLst/>
            </a:prstGeom>
            <a:noFill/>
            <a:ln w="19050">
              <a:solidFill>
                <a:schemeClr val="tx1"/>
              </a:solidFill>
              <a:round/>
              <a:headEnd/>
              <a:tailEnd/>
            </a:ln>
            <a:effectLst/>
          </p:spPr>
          <p:txBody>
            <a:bodyPr wrap="none" anchor="ctr"/>
            <a:lstStyle/>
            <a:p>
              <a:pPr>
                <a:defRPr/>
              </a:pPr>
              <a:endParaRPr lang="en-AU" sz="2000"/>
            </a:p>
          </p:txBody>
        </p:sp>
        <p:sp>
          <p:nvSpPr>
            <p:cNvPr id="37" name="Line 35"/>
            <p:cNvSpPr>
              <a:spLocks noChangeShapeType="1"/>
            </p:cNvSpPr>
            <p:nvPr/>
          </p:nvSpPr>
          <p:spPr bwMode="auto">
            <a:xfrm>
              <a:off x="5257800" y="3956050"/>
              <a:ext cx="1600200" cy="0"/>
            </a:xfrm>
            <a:prstGeom prst="line">
              <a:avLst/>
            </a:prstGeom>
            <a:noFill/>
            <a:ln w="50800">
              <a:solidFill>
                <a:schemeClr val="accent4"/>
              </a:solidFill>
              <a:round/>
              <a:headEnd/>
              <a:tailEnd/>
            </a:ln>
            <a:effectLst/>
          </p:spPr>
          <p:txBody>
            <a:bodyPr wrap="none" anchor="ctr"/>
            <a:lstStyle/>
            <a:p>
              <a:pPr>
                <a:defRPr/>
              </a:pPr>
              <a:endParaRPr lang="en-AU" sz="2000"/>
            </a:p>
          </p:txBody>
        </p:sp>
        <p:sp>
          <p:nvSpPr>
            <p:cNvPr id="38" name="Oval 36"/>
            <p:cNvSpPr>
              <a:spLocks noChangeArrowheads="1"/>
            </p:cNvSpPr>
            <p:nvPr/>
          </p:nvSpPr>
          <p:spPr bwMode="auto">
            <a:xfrm>
              <a:off x="6019800" y="3879850"/>
              <a:ext cx="152400" cy="152400"/>
            </a:xfrm>
            <a:prstGeom prst="ellipse">
              <a:avLst/>
            </a:prstGeom>
            <a:solidFill>
              <a:srgbClr val="FF0000"/>
            </a:solidFill>
            <a:ln w="19050" algn="ctr">
              <a:solidFill>
                <a:schemeClr val="tx1"/>
              </a:solidFill>
              <a:round/>
              <a:headEnd/>
              <a:tailEnd/>
            </a:ln>
            <a:effectLst/>
          </p:spPr>
          <p:txBody>
            <a:bodyPr wrap="none" anchor="ctr"/>
            <a:lstStyle/>
            <a:p>
              <a:pPr>
                <a:defRPr/>
              </a:pPr>
              <a:endParaRPr lang="en-AU" sz="2000"/>
            </a:p>
          </p:txBody>
        </p:sp>
        <p:sp>
          <p:nvSpPr>
            <p:cNvPr id="39" name="Text Box 37"/>
            <p:cNvSpPr txBox="1">
              <a:spLocks noChangeArrowheads="1"/>
            </p:cNvSpPr>
            <p:nvPr/>
          </p:nvSpPr>
          <p:spPr bwMode="auto">
            <a:xfrm>
              <a:off x="5181600" y="4032251"/>
              <a:ext cx="533400" cy="296863"/>
            </a:xfrm>
            <a:prstGeom prst="rect">
              <a:avLst/>
            </a:prstGeom>
            <a:noFill/>
            <a:ln w="19050" algn="ctr">
              <a:noFill/>
              <a:miter lim="800000"/>
              <a:headEnd/>
              <a:tailEnd/>
            </a:ln>
            <a:effectLst/>
          </p:spPr>
          <p:txBody>
            <a:bodyPr>
              <a:spAutoFit/>
            </a:bodyPr>
            <a:lstStyle/>
            <a:p>
              <a:pPr>
                <a:defRPr/>
              </a:pPr>
              <a:endParaRPr lang="en-US" sz="2000" baseline="-25000"/>
            </a:p>
          </p:txBody>
        </p:sp>
        <p:sp>
          <p:nvSpPr>
            <p:cNvPr id="40" name="Oval 38"/>
            <p:cNvSpPr>
              <a:spLocks noChangeArrowheads="1"/>
            </p:cNvSpPr>
            <p:nvPr/>
          </p:nvSpPr>
          <p:spPr bwMode="auto">
            <a:xfrm>
              <a:off x="5334000" y="4337050"/>
              <a:ext cx="152400" cy="152400"/>
            </a:xfrm>
            <a:prstGeom prst="ellipse">
              <a:avLst/>
            </a:prstGeom>
            <a:solidFill>
              <a:srgbClr val="FF0000"/>
            </a:solidFill>
            <a:ln w="19050" algn="ctr">
              <a:solidFill>
                <a:schemeClr val="tx1"/>
              </a:solidFill>
              <a:round/>
              <a:headEnd/>
              <a:tailEnd/>
            </a:ln>
            <a:effectLst/>
          </p:spPr>
          <p:txBody>
            <a:bodyPr wrap="none" anchor="ctr"/>
            <a:lstStyle/>
            <a:p>
              <a:pPr>
                <a:defRPr/>
              </a:pPr>
              <a:endParaRPr lang="en-AU" sz="2000"/>
            </a:p>
          </p:txBody>
        </p:sp>
        <p:sp>
          <p:nvSpPr>
            <p:cNvPr id="41" name="Oval 39"/>
            <p:cNvSpPr>
              <a:spLocks noChangeArrowheads="1"/>
            </p:cNvSpPr>
            <p:nvPr/>
          </p:nvSpPr>
          <p:spPr bwMode="auto">
            <a:xfrm>
              <a:off x="5210175" y="4783138"/>
              <a:ext cx="152400" cy="152400"/>
            </a:xfrm>
            <a:prstGeom prst="ellipse">
              <a:avLst/>
            </a:prstGeom>
            <a:solidFill>
              <a:srgbClr val="FF0000"/>
            </a:solidFill>
            <a:ln w="19050" algn="ctr">
              <a:solidFill>
                <a:schemeClr val="tx1"/>
              </a:solidFill>
              <a:round/>
              <a:headEnd/>
              <a:tailEnd/>
            </a:ln>
            <a:effectLst/>
          </p:spPr>
          <p:txBody>
            <a:bodyPr wrap="none" anchor="ctr"/>
            <a:lstStyle/>
            <a:p>
              <a:pPr>
                <a:defRPr/>
              </a:pPr>
              <a:endParaRPr lang="en-AU" sz="2000"/>
            </a:p>
          </p:txBody>
        </p:sp>
        <p:sp>
          <p:nvSpPr>
            <p:cNvPr id="42" name="Oval 40"/>
            <p:cNvSpPr>
              <a:spLocks noChangeArrowheads="1"/>
            </p:cNvSpPr>
            <p:nvPr/>
          </p:nvSpPr>
          <p:spPr bwMode="auto">
            <a:xfrm>
              <a:off x="5786438" y="5141913"/>
              <a:ext cx="152400" cy="152400"/>
            </a:xfrm>
            <a:prstGeom prst="ellipse">
              <a:avLst/>
            </a:prstGeom>
            <a:solidFill>
              <a:srgbClr val="FF0000"/>
            </a:solidFill>
            <a:ln w="19050" algn="ctr">
              <a:solidFill>
                <a:schemeClr val="tx1"/>
              </a:solidFill>
              <a:round/>
              <a:headEnd/>
              <a:tailEnd/>
            </a:ln>
            <a:effectLst/>
          </p:spPr>
          <p:txBody>
            <a:bodyPr wrap="none" anchor="ctr"/>
            <a:lstStyle/>
            <a:p>
              <a:pPr>
                <a:defRPr/>
              </a:pPr>
              <a:endParaRPr lang="en-AU" sz="2000"/>
            </a:p>
          </p:txBody>
        </p:sp>
        <p:sp>
          <p:nvSpPr>
            <p:cNvPr id="43" name="Oval 41"/>
            <p:cNvSpPr>
              <a:spLocks noChangeArrowheads="1"/>
            </p:cNvSpPr>
            <p:nvPr/>
          </p:nvSpPr>
          <p:spPr bwMode="auto">
            <a:xfrm>
              <a:off x="6172200" y="5516563"/>
              <a:ext cx="152400" cy="152400"/>
            </a:xfrm>
            <a:prstGeom prst="ellipse">
              <a:avLst/>
            </a:prstGeom>
            <a:solidFill>
              <a:srgbClr val="FF0000"/>
            </a:solidFill>
            <a:ln w="19050" algn="ctr">
              <a:solidFill>
                <a:schemeClr val="tx1"/>
              </a:solidFill>
              <a:round/>
              <a:headEnd/>
              <a:tailEnd/>
            </a:ln>
            <a:effectLst/>
          </p:spPr>
          <p:txBody>
            <a:bodyPr wrap="none" anchor="ctr"/>
            <a:lstStyle/>
            <a:p>
              <a:pPr>
                <a:defRPr/>
              </a:pPr>
              <a:endParaRPr lang="en-AU" sz="2000"/>
            </a:p>
          </p:txBody>
        </p:sp>
        <p:graphicFrame>
          <p:nvGraphicFramePr>
            <p:cNvPr id="18476" name="Object 7"/>
            <p:cNvGraphicFramePr>
              <a:graphicFrameLocks noChangeAspect="1"/>
            </p:cNvGraphicFramePr>
            <p:nvPr>
              <p:extLst>
                <p:ext uri="{D42A27DB-BD31-4B8C-83A1-F6EECF244321}">
                  <p14:modId xmlns:p14="http://schemas.microsoft.com/office/powerpoint/2010/main" val="4137049800"/>
                </p:ext>
              </p:extLst>
            </p:nvPr>
          </p:nvGraphicFramePr>
          <p:xfrm>
            <a:off x="3822700" y="2514600"/>
            <a:ext cx="508000" cy="355600"/>
          </p:xfrm>
          <a:graphic>
            <a:graphicData uri="http://schemas.openxmlformats.org/presentationml/2006/ole">
              <mc:AlternateContent xmlns:mc="http://schemas.openxmlformats.org/markup-compatibility/2006">
                <mc:Choice xmlns:v="urn:schemas-microsoft-com:vml" Requires="v">
                  <p:oleObj spid="_x0000_s5798" name="Equation" r:id="rId13" imgW="253670" imgH="177569" progId="Equation.3">
                    <p:embed/>
                  </p:oleObj>
                </mc:Choice>
                <mc:Fallback>
                  <p:oleObj name="Equation" r:id="rId13" imgW="253670" imgH="177569" progId="Equation.3">
                    <p:embed/>
                    <p:pic>
                      <p:nvPicPr>
                        <p:cNvPr id="18476"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22700" y="2514600"/>
                          <a:ext cx="5080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8477" name="Object 8"/>
            <p:cNvGraphicFramePr>
              <a:graphicFrameLocks noChangeAspect="1"/>
            </p:cNvGraphicFramePr>
            <p:nvPr>
              <p:extLst>
                <p:ext uri="{D42A27DB-BD31-4B8C-83A1-F6EECF244321}">
                  <p14:modId xmlns:p14="http://schemas.microsoft.com/office/powerpoint/2010/main" val="1120654940"/>
                </p:ext>
              </p:extLst>
            </p:nvPr>
          </p:nvGraphicFramePr>
          <p:xfrm>
            <a:off x="7162800" y="2514600"/>
            <a:ext cx="533400" cy="355600"/>
          </p:xfrm>
          <a:graphic>
            <a:graphicData uri="http://schemas.openxmlformats.org/presentationml/2006/ole">
              <mc:AlternateContent xmlns:mc="http://schemas.openxmlformats.org/markup-compatibility/2006">
                <mc:Choice xmlns:v="urn:schemas-microsoft-com:vml" Requires="v">
                  <p:oleObj spid="_x0000_s5799" name="Equation" r:id="rId15" imgW="266353" imgH="177569" progId="Equation.3">
                    <p:embed/>
                  </p:oleObj>
                </mc:Choice>
                <mc:Fallback>
                  <p:oleObj name="Equation" r:id="rId15" imgW="266353" imgH="177569" progId="Equation.3">
                    <p:embed/>
                    <p:pic>
                      <p:nvPicPr>
                        <p:cNvPr id="18477"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62800" y="2514600"/>
                          <a:ext cx="5334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8478" name="Object 9"/>
            <p:cNvGraphicFramePr>
              <a:graphicFrameLocks noChangeAspect="1"/>
            </p:cNvGraphicFramePr>
            <p:nvPr>
              <p:extLst>
                <p:ext uri="{D42A27DB-BD31-4B8C-83A1-F6EECF244321}">
                  <p14:modId xmlns:p14="http://schemas.microsoft.com/office/powerpoint/2010/main" val="2364148091"/>
                </p:ext>
              </p:extLst>
            </p:nvPr>
          </p:nvGraphicFramePr>
          <p:xfrm>
            <a:off x="5410200" y="2438400"/>
            <a:ext cx="685800" cy="355600"/>
          </p:xfrm>
          <a:graphic>
            <a:graphicData uri="http://schemas.openxmlformats.org/presentationml/2006/ole">
              <mc:AlternateContent xmlns:mc="http://schemas.openxmlformats.org/markup-compatibility/2006">
                <mc:Choice xmlns:v="urn:schemas-microsoft-com:vml" Requires="v">
                  <p:oleObj spid="_x0000_s5800" name="Equation" r:id="rId17" imgW="342603" imgH="177646" progId="Equation.3">
                    <p:embed/>
                  </p:oleObj>
                </mc:Choice>
                <mc:Fallback>
                  <p:oleObj name="Equation" r:id="rId17" imgW="342603" imgH="177646" progId="Equation.3">
                    <p:embed/>
                    <p:pic>
                      <p:nvPicPr>
                        <p:cNvPr id="18478"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410200" y="2438400"/>
                          <a:ext cx="6858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8479" name="Object 10"/>
            <p:cNvGraphicFramePr>
              <a:graphicFrameLocks noChangeAspect="1"/>
            </p:cNvGraphicFramePr>
            <p:nvPr>
              <p:extLst>
                <p:ext uri="{D42A27DB-BD31-4B8C-83A1-F6EECF244321}">
                  <p14:modId xmlns:p14="http://schemas.microsoft.com/office/powerpoint/2010/main" val="2466521623"/>
                </p:ext>
              </p:extLst>
            </p:nvPr>
          </p:nvGraphicFramePr>
          <p:xfrm>
            <a:off x="6632575" y="4965701"/>
            <a:ext cx="336550" cy="385763"/>
          </p:xfrm>
          <a:graphic>
            <a:graphicData uri="http://schemas.openxmlformats.org/presentationml/2006/ole">
              <mc:AlternateContent xmlns:mc="http://schemas.openxmlformats.org/markup-compatibility/2006">
                <mc:Choice xmlns:v="urn:schemas-microsoft-com:vml" Requires="v">
                  <p:oleObj spid="_x0000_s5801" name="Equation" r:id="rId19" imgW="241195" imgH="279279" progId="Equation.3">
                    <p:embed/>
                  </p:oleObj>
                </mc:Choice>
                <mc:Fallback>
                  <p:oleObj name="Equation" r:id="rId19" imgW="241195" imgH="279279" progId="Equation.3">
                    <p:embed/>
                    <p:pic>
                      <p:nvPicPr>
                        <p:cNvPr id="18479"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632575" y="4965701"/>
                          <a:ext cx="336550" cy="385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8480" name="Object 11"/>
            <p:cNvGraphicFramePr>
              <a:graphicFrameLocks noChangeAspect="1"/>
            </p:cNvGraphicFramePr>
            <p:nvPr>
              <p:extLst>
                <p:ext uri="{D42A27DB-BD31-4B8C-83A1-F6EECF244321}">
                  <p14:modId xmlns:p14="http://schemas.microsoft.com/office/powerpoint/2010/main" val="3083272228"/>
                </p:ext>
              </p:extLst>
            </p:nvPr>
          </p:nvGraphicFramePr>
          <p:xfrm>
            <a:off x="5346701" y="4487863"/>
            <a:ext cx="288925" cy="360362"/>
          </p:xfrm>
          <a:graphic>
            <a:graphicData uri="http://schemas.openxmlformats.org/presentationml/2006/ole">
              <mc:AlternateContent xmlns:mc="http://schemas.openxmlformats.org/markup-compatibility/2006">
                <mc:Choice xmlns:v="urn:schemas-microsoft-com:vml" Requires="v">
                  <p:oleObj spid="_x0000_s5802" name="Equation" r:id="rId21" imgW="241195" imgH="291973" progId="Equation.3">
                    <p:embed/>
                  </p:oleObj>
                </mc:Choice>
                <mc:Fallback>
                  <p:oleObj name="Equation" r:id="rId21" imgW="241195" imgH="291973" progId="Equation.3">
                    <p:embed/>
                    <p:pic>
                      <p:nvPicPr>
                        <p:cNvPr id="18480"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346701" y="4487863"/>
                          <a:ext cx="288925"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8481" name="Object 12"/>
            <p:cNvGraphicFramePr>
              <a:graphicFrameLocks noChangeAspect="1"/>
            </p:cNvGraphicFramePr>
            <p:nvPr>
              <p:extLst>
                <p:ext uri="{D42A27DB-BD31-4B8C-83A1-F6EECF244321}">
                  <p14:modId xmlns:p14="http://schemas.microsoft.com/office/powerpoint/2010/main" val="2941640155"/>
                </p:ext>
              </p:extLst>
            </p:nvPr>
          </p:nvGraphicFramePr>
          <p:xfrm>
            <a:off x="5392738" y="4027488"/>
            <a:ext cx="311150" cy="360362"/>
          </p:xfrm>
          <a:graphic>
            <a:graphicData uri="http://schemas.openxmlformats.org/presentationml/2006/ole">
              <mc:AlternateContent xmlns:mc="http://schemas.openxmlformats.org/markup-compatibility/2006">
                <mc:Choice xmlns:v="urn:schemas-microsoft-com:vml" Requires="v">
                  <p:oleObj spid="_x0000_s5803" name="Equation" r:id="rId23" imgW="241195" imgH="279279" progId="Equation.3">
                    <p:embed/>
                  </p:oleObj>
                </mc:Choice>
                <mc:Fallback>
                  <p:oleObj name="Equation" r:id="rId23" imgW="241195" imgH="279279" progId="Equation.3">
                    <p:embed/>
                    <p:pic>
                      <p:nvPicPr>
                        <p:cNvPr id="18481" name="Object 1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392738" y="4027488"/>
                          <a:ext cx="31115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sp>
        <p:nvSpPr>
          <p:cNvPr id="51"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10</a:t>
            </a:fld>
            <a:endParaRPr lang="en-AU"/>
          </a:p>
        </p:txBody>
      </p:sp>
    </p:spTree>
    <p:extLst>
      <p:ext uri="{BB962C8B-B14F-4D97-AF65-F5344CB8AC3E}">
        <p14:creationId xmlns:p14="http://schemas.microsoft.com/office/powerpoint/2010/main" val="2436418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a:bodyPr>
          <a:lstStyle/>
          <a:p>
            <a:pPr algn="ctr"/>
            <a:r>
              <a:rPr lang="en-AU" sz="3600" b="1" dirty="0">
                <a:solidFill>
                  <a:schemeClr val="accent1"/>
                </a:solidFill>
                <a:ea typeface="ＭＳ Ｐゴシック" pitchFamily="34" charset="-128"/>
              </a:rPr>
              <a:t>Confidence Interval Example</a:t>
            </a:r>
          </a:p>
        </p:txBody>
      </p:sp>
      <p:sp>
        <p:nvSpPr>
          <p:cNvPr id="19459" name="Content Placeholder 2"/>
          <p:cNvSpPr>
            <a:spLocks noGrp="1"/>
          </p:cNvSpPr>
          <p:nvPr>
            <p:ph idx="1"/>
          </p:nvPr>
        </p:nvSpPr>
        <p:spPr/>
        <p:txBody>
          <a:bodyPr>
            <a:normAutofit/>
          </a:bodyPr>
          <a:lstStyle/>
          <a:p>
            <a:r>
              <a:rPr lang="en-US" dirty="0">
                <a:ea typeface="ＭＳ Ｐゴシック" pitchFamily="34" charset="-128"/>
              </a:rPr>
              <a:t>Imagine we have one sample of 11 pizza shops drawn from a large normally distributed population of pizza shops. Using our sample we find that the mean pizza cooking time is 2.20 minutes. We know from past testing that the population standard deviation is 0.35 minutes.</a:t>
            </a:r>
          </a:p>
          <a:p>
            <a:endParaRPr lang="en-US" dirty="0">
              <a:ea typeface="ＭＳ Ｐゴシック" pitchFamily="34" charset="-128"/>
            </a:endParaRPr>
          </a:p>
          <a:p>
            <a:r>
              <a:rPr lang="en-US" dirty="0">
                <a:ea typeface="ＭＳ Ｐゴシック" pitchFamily="34" charset="-128"/>
              </a:rPr>
              <a:t>Determine a 95% confidence interval for the true mean pizza cooking time of the population.</a:t>
            </a:r>
          </a:p>
          <a:p>
            <a:endParaRPr lang="en-AU" dirty="0">
              <a:ea typeface="ＭＳ Ｐゴシック" pitchFamily="34" charset="-128"/>
            </a:endParaRPr>
          </a:p>
        </p:txBody>
      </p:sp>
      <p:sp>
        <p:nvSpPr>
          <p:cNvPr id="6"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11</a:t>
            </a:fld>
            <a:endParaRPr lang="en-AU"/>
          </a:p>
        </p:txBody>
      </p:sp>
    </p:spTree>
    <p:extLst>
      <p:ext uri="{BB962C8B-B14F-4D97-AF65-F5344CB8AC3E}">
        <p14:creationId xmlns:p14="http://schemas.microsoft.com/office/powerpoint/2010/main" val="97814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2546350" y="4797425"/>
            <a:ext cx="3352800" cy="609600"/>
          </a:xfrm>
          <a:prstGeom prst="rect">
            <a:avLst/>
          </a:prstGeom>
          <a:solidFill>
            <a:schemeClr val="accent5"/>
          </a:solidFill>
          <a:ln w="9525" algn="ctr">
            <a:solidFill>
              <a:schemeClr val="tx1"/>
            </a:solidFill>
            <a:miter lim="800000"/>
            <a:headEnd/>
            <a:tailEnd/>
          </a:ln>
          <a:effectLst/>
        </p:spPr>
        <p:txBody>
          <a:bodyPr wrap="none" anchor="ctr"/>
          <a:lstStyle/>
          <a:p>
            <a:pPr>
              <a:defRPr/>
            </a:pPr>
            <a:endParaRPr lang="en-AU"/>
          </a:p>
        </p:txBody>
      </p:sp>
      <p:graphicFrame>
        <p:nvGraphicFramePr>
          <p:cNvPr id="20483" name="Object 2"/>
          <p:cNvGraphicFramePr>
            <a:graphicFrameLocks noChangeAspect="1"/>
          </p:cNvGraphicFramePr>
          <p:nvPr>
            <p:extLst>
              <p:ext uri="{D42A27DB-BD31-4B8C-83A1-F6EECF244321}">
                <p14:modId xmlns:p14="http://schemas.microsoft.com/office/powerpoint/2010/main" val="4059044555"/>
              </p:ext>
            </p:extLst>
          </p:nvPr>
        </p:nvGraphicFramePr>
        <p:xfrm>
          <a:off x="2282170" y="1436188"/>
          <a:ext cx="3458515" cy="4383087"/>
        </p:xfrm>
        <a:graphic>
          <a:graphicData uri="http://schemas.openxmlformats.org/presentationml/2006/ole">
            <mc:AlternateContent xmlns:mc="http://schemas.openxmlformats.org/markup-compatibility/2006">
              <mc:Choice xmlns:v="urn:schemas-microsoft-com:vml" Requires="v">
                <p:oleObj spid="_x0000_s6207" name="Equation" r:id="rId3" imgW="1524000" imgH="2057400" progId="Equation.DSMT4">
                  <p:embed/>
                </p:oleObj>
              </mc:Choice>
              <mc:Fallback>
                <p:oleObj name="Equation" r:id="rId3" imgW="1524000" imgH="2057400" progId="Equation.DSMT4">
                  <p:embed/>
                  <p:pic>
                    <p:nvPicPr>
                      <p:cNvPr id="2048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170" y="1436188"/>
                        <a:ext cx="3458515" cy="4383087"/>
                      </a:xfrm>
                      <a:prstGeom prst="rect">
                        <a:avLst/>
                      </a:prstGeom>
                      <a:noFill/>
                      <a:ln>
                        <a:noFill/>
                      </a:ln>
                      <a:effectLst/>
                    </p:spPr>
                  </p:pic>
                </p:oleObj>
              </mc:Fallback>
            </mc:AlternateContent>
          </a:graphicData>
        </a:graphic>
      </p:graphicFrame>
      <p:sp>
        <p:nvSpPr>
          <p:cNvPr id="20484" name="Title 1"/>
          <p:cNvSpPr>
            <a:spLocks noGrp="1"/>
          </p:cNvSpPr>
          <p:nvPr>
            <p:ph type="title"/>
          </p:nvPr>
        </p:nvSpPr>
        <p:spPr/>
        <p:txBody>
          <a:bodyPr>
            <a:normAutofit/>
          </a:bodyPr>
          <a:lstStyle/>
          <a:p>
            <a:pPr algn="ctr"/>
            <a:r>
              <a:rPr lang="en-AU" sz="3600" b="1" dirty="0">
                <a:solidFill>
                  <a:schemeClr val="accent1"/>
                </a:solidFill>
                <a:ea typeface="ＭＳ Ｐゴシック" pitchFamily="34" charset="-128"/>
              </a:rPr>
              <a:t>Confidence Interval Example</a:t>
            </a:r>
          </a:p>
        </p:txBody>
      </p:sp>
      <p:sp>
        <p:nvSpPr>
          <p:cNvPr id="20487" name="Rectangle 6"/>
          <p:cNvSpPr>
            <a:spLocks noChangeArrowheads="1"/>
          </p:cNvSpPr>
          <p:nvPr/>
        </p:nvSpPr>
        <p:spPr bwMode="auto">
          <a:xfrm>
            <a:off x="6073776" y="1557338"/>
            <a:ext cx="410527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Clr>
                <a:srgbClr val="006600"/>
              </a:buClr>
              <a:buFont typeface="Verdana" pitchFamily="34" charset="0"/>
              <a:buChar char="–"/>
            </a:pPr>
            <a:r>
              <a:rPr lang="en-US" sz="3200" dirty="0"/>
              <a:t> </a:t>
            </a:r>
            <a:r>
              <a:rPr lang="en-US" sz="2000" dirty="0"/>
              <a:t>We are 95% confident that the true mean cooking time is between 1.9932 and 2.4068 minutes. </a:t>
            </a:r>
          </a:p>
          <a:p>
            <a:endParaRPr lang="en-US" sz="2000" dirty="0"/>
          </a:p>
          <a:p>
            <a:pPr>
              <a:buClr>
                <a:srgbClr val="006600"/>
              </a:buClr>
              <a:buFont typeface="Verdana" pitchFamily="34" charset="0"/>
              <a:buChar char="–"/>
            </a:pPr>
            <a:r>
              <a:rPr lang="en-US" sz="2000" dirty="0">
                <a:solidFill>
                  <a:srgbClr val="111111"/>
                </a:solidFill>
              </a:rPr>
              <a:t> Although the true mean may or may not be in this interval, </a:t>
            </a:r>
            <a:r>
              <a:rPr lang="en-US" sz="2000" b="1" dirty="0"/>
              <a:t>95% of intervals formed in this manner </a:t>
            </a:r>
            <a:r>
              <a:rPr lang="en-US" sz="2000" dirty="0">
                <a:solidFill>
                  <a:srgbClr val="111111"/>
                </a:solidFill>
              </a:rPr>
              <a:t>(in repeated samples) </a:t>
            </a:r>
            <a:r>
              <a:rPr lang="en-US" sz="2000" b="1" dirty="0">
                <a:solidFill>
                  <a:srgbClr val="111111"/>
                </a:solidFill>
              </a:rPr>
              <a:t>will contain the true mean.</a:t>
            </a:r>
          </a:p>
        </p:txBody>
      </p:sp>
      <p:sp>
        <p:nvSpPr>
          <p:cNvPr id="8"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12</a:t>
            </a:fld>
            <a:endParaRPr lang="en-AU"/>
          </a:p>
        </p:txBody>
      </p:sp>
    </p:spTree>
    <p:extLst>
      <p:ext uri="{BB962C8B-B14F-4D97-AF65-F5344CB8AC3E}">
        <p14:creationId xmlns:p14="http://schemas.microsoft.com/office/powerpoint/2010/main" val="161444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48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4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48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4338" name="Title 1"/>
              <p:cNvSpPr>
                <a:spLocks noGrp="1"/>
              </p:cNvSpPr>
              <p:nvPr>
                <p:ph type="title"/>
              </p:nvPr>
            </p:nvSpPr>
            <p:spPr/>
            <p:txBody>
              <a:bodyPr>
                <a:normAutofit/>
              </a:bodyPr>
              <a:lstStyle/>
              <a:p>
                <a:pPr algn="ctr"/>
                <a:r>
                  <a:rPr lang="en-AU" sz="3600" b="1" dirty="0">
                    <a:solidFill>
                      <a:schemeClr val="accent1"/>
                    </a:solidFill>
                    <a:ea typeface="ＭＳ Ｐゴシック" pitchFamily="34" charset="-128"/>
                  </a:rPr>
                  <a:t>Confidence Interval of the Population Mean </a:t>
                </a:r>
                <a14:m>
                  <m:oMath xmlns:m="http://schemas.openxmlformats.org/officeDocument/2006/math">
                    <m:r>
                      <a:rPr lang="en-AU" sz="3600" b="1" i="1" smtClean="0">
                        <a:solidFill>
                          <a:schemeClr val="accent1"/>
                        </a:solidFill>
                        <a:latin typeface="Cambria Math"/>
                        <a:ea typeface="Cambria Math"/>
                      </a:rPr>
                      <m:t>𝝁</m:t>
                    </m:r>
                  </m:oMath>
                </a14:m>
                <a:endParaRPr lang="en-AU" sz="3600" b="1" dirty="0">
                  <a:solidFill>
                    <a:schemeClr val="accent1"/>
                  </a:solidFill>
                  <a:ea typeface="ＭＳ Ｐゴシック" pitchFamily="34" charset="-128"/>
                </a:endParaRPr>
              </a:p>
            </p:txBody>
          </p:sp>
        </mc:Choice>
        <mc:Fallback xmlns="">
          <p:sp>
            <p:nvSpPr>
              <p:cNvPr id="14338" name="Title 1"/>
              <p:cNvSpPr>
                <a:spLocks noGrp="1" noRot="1" noChangeAspect="1" noMove="1" noResize="1" noEditPoints="1" noAdjustHandles="1" noChangeArrowheads="1" noChangeShapeType="1" noTextEdit="1"/>
              </p:cNvSpPr>
              <p:nvPr>
                <p:ph type="title"/>
              </p:nvPr>
            </p:nvSpPr>
            <p:spPr>
              <a:blipFill rotWithShape="1">
                <a:blip r:embed="rId2"/>
                <a:stretch>
                  <a:fillRect/>
                </a:stretch>
              </a:blipFill>
            </p:spPr>
            <p:txBody>
              <a:bodyPr/>
              <a:lstStyle/>
              <a:p>
                <a:r>
                  <a:rPr lang="en-AU">
                    <a:noFill/>
                  </a:rPr>
                  <a:t> </a:t>
                </a:r>
              </a:p>
            </p:txBody>
          </p:sp>
        </mc:Fallback>
      </mc:AlternateContent>
      <p:sp>
        <p:nvSpPr>
          <p:cNvPr id="14343" name="Freeform 5"/>
          <p:cNvSpPr>
            <a:spLocks/>
          </p:cNvSpPr>
          <p:nvPr/>
        </p:nvSpPr>
        <p:spPr bwMode="auto">
          <a:xfrm>
            <a:off x="5568867" y="3505200"/>
            <a:ext cx="2014347" cy="1179513"/>
          </a:xfrm>
          <a:custGeom>
            <a:avLst/>
            <a:gdLst>
              <a:gd name="T0" fmla="*/ 0 w 1143"/>
              <a:gd name="T1" fmla="*/ 2147483647 h 743"/>
              <a:gd name="T2" fmla="*/ 2147483647 w 1143"/>
              <a:gd name="T3" fmla="*/ 2147483647 h 743"/>
              <a:gd name="T4" fmla="*/ 2147483647 w 1143"/>
              <a:gd name="T5" fmla="*/ 0 h 743"/>
              <a:gd name="T6" fmla="*/ 0 w 1143"/>
              <a:gd name="T7" fmla="*/ 0 h 743"/>
              <a:gd name="T8" fmla="*/ 0 w 1143"/>
              <a:gd name="T9" fmla="*/ 2147483647 h 743"/>
              <a:gd name="T10" fmla="*/ 0 60000 65536"/>
              <a:gd name="T11" fmla="*/ 0 60000 65536"/>
              <a:gd name="T12" fmla="*/ 0 60000 65536"/>
              <a:gd name="T13" fmla="*/ 0 60000 65536"/>
              <a:gd name="T14" fmla="*/ 0 60000 65536"/>
              <a:gd name="T15" fmla="*/ 0 w 1143"/>
              <a:gd name="T16" fmla="*/ 0 h 743"/>
              <a:gd name="T17" fmla="*/ 1143 w 1143"/>
              <a:gd name="T18" fmla="*/ 743 h 743"/>
            </a:gdLst>
            <a:ahLst/>
            <a:cxnLst>
              <a:cxn ang="T10">
                <a:pos x="T0" y="T1"/>
              </a:cxn>
              <a:cxn ang="T11">
                <a:pos x="T2" y="T3"/>
              </a:cxn>
              <a:cxn ang="T12">
                <a:pos x="T4" y="T5"/>
              </a:cxn>
              <a:cxn ang="T13">
                <a:pos x="T6" y="T7"/>
              </a:cxn>
              <a:cxn ang="T14">
                <a:pos x="T8" y="T9"/>
              </a:cxn>
            </a:cxnLst>
            <a:rect l="T15" t="T16" r="T17" b="T18"/>
            <a:pathLst>
              <a:path w="1143" h="743">
                <a:moveTo>
                  <a:pt x="0" y="742"/>
                </a:moveTo>
                <a:lnTo>
                  <a:pt x="1142" y="742"/>
                </a:lnTo>
                <a:lnTo>
                  <a:pt x="1142" y="0"/>
                </a:lnTo>
                <a:lnTo>
                  <a:pt x="0" y="0"/>
                </a:lnTo>
                <a:lnTo>
                  <a:pt x="0" y="742"/>
                </a:lnTo>
              </a:path>
            </a:pathLst>
          </a:custGeom>
          <a:solidFill>
            <a:schemeClr val="accent5">
              <a:lumMod val="75000"/>
            </a:schemeClr>
          </a:solidFill>
          <a:ln w="25400" cap="rnd" cmpd="sng">
            <a:solidFill>
              <a:srgbClr val="1A1A1A"/>
            </a:solidFill>
            <a:prstDash val="solid"/>
            <a:round/>
            <a:headEnd type="none" w="med" len="med"/>
            <a:tailEnd type="none" w="med" len="med"/>
          </a:ln>
        </p:spPr>
        <p:txBody>
          <a:bodyPr/>
          <a:lstStyle/>
          <a:p>
            <a:endParaRPr lang="en-AU"/>
          </a:p>
        </p:txBody>
      </p:sp>
      <p:sp>
        <p:nvSpPr>
          <p:cNvPr id="14344" name="Rectangle 6"/>
          <p:cNvSpPr>
            <a:spLocks noChangeArrowheads="1"/>
          </p:cNvSpPr>
          <p:nvPr/>
        </p:nvSpPr>
        <p:spPr bwMode="auto">
          <a:xfrm>
            <a:off x="5487577" y="3849140"/>
            <a:ext cx="1985416"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800" b="1" dirty="0"/>
              <a:t> </a:t>
            </a:r>
            <a:r>
              <a:rPr lang="el-GR" sz="2800" b="1" dirty="0"/>
              <a:t>σ</a:t>
            </a:r>
            <a:r>
              <a:rPr lang="en-US" sz="2800" b="1" dirty="0"/>
              <a:t> Unknown</a:t>
            </a:r>
          </a:p>
        </p:txBody>
      </p:sp>
      <p:sp>
        <p:nvSpPr>
          <p:cNvPr id="14345" name="Freeform 7"/>
          <p:cNvSpPr>
            <a:spLocks/>
          </p:cNvSpPr>
          <p:nvPr/>
        </p:nvSpPr>
        <p:spPr bwMode="auto">
          <a:xfrm>
            <a:off x="3384550" y="1868215"/>
            <a:ext cx="4198664" cy="1006475"/>
          </a:xfrm>
          <a:custGeom>
            <a:avLst/>
            <a:gdLst>
              <a:gd name="T0" fmla="*/ 0 w 1115"/>
              <a:gd name="T1" fmla="*/ 2147483647 h 514"/>
              <a:gd name="T2" fmla="*/ 2147483647 w 1115"/>
              <a:gd name="T3" fmla="*/ 2147483647 h 514"/>
              <a:gd name="T4" fmla="*/ 2147483647 w 1115"/>
              <a:gd name="T5" fmla="*/ 0 h 514"/>
              <a:gd name="T6" fmla="*/ 0 w 1115"/>
              <a:gd name="T7" fmla="*/ 0 h 514"/>
              <a:gd name="T8" fmla="*/ 0 w 1115"/>
              <a:gd name="T9" fmla="*/ 2147483647 h 514"/>
              <a:gd name="T10" fmla="*/ 0 60000 65536"/>
              <a:gd name="T11" fmla="*/ 0 60000 65536"/>
              <a:gd name="T12" fmla="*/ 0 60000 65536"/>
              <a:gd name="T13" fmla="*/ 0 60000 65536"/>
              <a:gd name="T14" fmla="*/ 0 60000 65536"/>
              <a:gd name="T15" fmla="*/ 0 w 1115"/>
              <a:gd name="T16" fmla="*/ 0 h 514"/>
              <a:gd name="T17" fmla="*/ 1115 w 1115"/>
              <a:gd name="T18" fmla="*/ 514 h 514"/>
            </a:gdLst>
            <a:ahLst/>
            <a:cxnLst>
              <a:cxn ang="T10">
                <a:pos x="T0" y="T1"/>
              </a:cxn>
              <a:cxn ang="T11">
                <a:pos x="T2" y="T3"/>
              </a:cxn>
              <a:cxn ang="T12">
                <a:pos x="T4" y="T5"/>
              </a:cxn>
              <a:cxn ang="T13">
                <a:pos x="T6" y="T7"/>
              </a:cxn>
              <a:cxn ang="T14">
                <a:pos x="T8" y="T9"/>
              </a:cxn>
            </a:cxnLst>
            <a:rect l="T15" t="T16" r="T17" b="T18"/>
            <a:pathLst>
              <a:path w="1115" h="514">
                <a:moveTo>
                  <a:pt x="0" y="513"/>
                </a:moveTo>
                <a:lnTo>
                  <a:pt x="1114" y="513"/>
                </a:lnTo>
                <a:lnTo>
                  <a:pt x="1114" y="0"/>
                </a:lnTo>
                <a:lnTo>
                  <a:pt x="0" y="0"/>
                </a:lnTo>
                <a:lnTo>
                  <a:pt x="0" y="513"/>
                </a:lnTo>
              </a:path>
            </a:pathLst>
          </a:custGeom>
          <a:noFill/>
          <a:ln w="25400" cap="rnd" cmpd="sng">
            <a:solidFill>
              <a:srgbClr val="1A1A1A"/>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AU"/>
          </a:p>
        </p:txBody>
      </p:sp>
      <mc:AlternateContent xmlns:mc="http://schemas.openxmlformats.org/markup-compatibility/2006" xmlns:a14="http://schemas.microsoft.com/office/drawing/2010/main">
        <mc:Choice Requires="a14">
          <p:sp>
            <p:nvSpPr>
              <p:cNvPr id="14346" name="Rectangle 8"/>
              <p:cNvSpPr>
                <a:spLocks noChangeArrowheads="1"/>
              </p:cNvSpPr>
              <p:nvPr/>
            </p:nvSpPr>
            <p:spPr bwMode="auto">
              <a:xfrm>
                <a:off x="3507867" y="1912352"/>
                <a:ext cx="3959418" cy="828432"/>
              </a:xfrm>
              <a:prstGeom prst="rect">
                <a:avLst/>
              </a:prstGeom>
              <a:noFill/>
              <a:ln>
                <a:noFill/>
              </a:ln>
              <a:extLst>
                <a:ext uri="{909E8E84-426E-40DD-AFC4-6F175D3DCCD1}">
                  <a14:hiddenFill>
                    <a:solidFill>
                      <a:srgbClr val="FFFFFF"/>
                    </a:solidFill>
                  </a14:hiddenFill>
                </a:ext>
                <a:ext uri="{91240B29-F687-4F45-9708-019B960494DF}">
                  <a14:hiddenLine w="12700">
                    <a:solidFill>
                      <a:srgbClr val="000000"/>
                    </a:solidFill>
                    <a:miter lim="800000"/>
                    <a:headEnd/>
                    <a:tailEnd/>
                  </a14:hiddenLine>
                </a:ext>
              </a:extLst>
            </p:spPr>
            <p:txBody>
              <a:bodyPr wrap="none" lIns="90488" tIns="44450" rIns="90488" bIns="44450">
                <a:spAutoFit/>
              </a:bodyPr>
              <a:lstStyle/>
              <a:p>
                <a:pPr algn="ctr" eaLnBrk="0" hangingPunct="0"/>
                <a:r>
                  <a:rPr lang="en-US" sz="2400" b="1" dirty="0">
                    <a:latin typeface="Arial" charset="0"/>
                  </a:rPr>
                  <a:t>Confidence Interval of the</a:t>
                </a:r>
              </a:p>
              <a:p>
                <a:pPr algn="ctr" eaLnBrk="0" hangingPunct="0"/>
                <a:r>
                  <a:rPr lang="en-US" sz="2400" b="1" dirty="0">
                    <a:latin typeface="Arial" charset="0"/>
                  </a:rPr>
                  <a:t>Population Mean </a:t>
                </a:r>
                <a14:m>
                  <m:oMath xmlns:m="http://schemas.openxmlformats.org/officeDocument/2006/math">
                    <m:r>
                      <a:rPr lang="en-US" sz="2400" b="1" i="1" smtClean="0">
                        <a:latin typeface="Cambria Math"/>
                        <a:ea typeface="Cambria Math"/>
                      </a:rPr>
                      <m:t>𝝁</m:t>
                    </m:r>
                  </m:oMath>
                </a14:m>
                <a:endParaRPr lang="en-US" sz="2400" b="1" dirty="0">
                  <a:latin typeface="Arial" charset="0"/>
                </a:endParaRPr>
              </a:p>
            </p:txBody>
          </p:sp>
        </mc:Choice>
        <mc:Fallback xmlns="">
          <p:sp>
            <p:nvSpPr>
              <p:cNvPr id="14346" name="Rectangle 8"/>
              <p:cNvSpPr>
                <a:spLocks noRot="1" noChangeAspect="1" noMove="1" noResize="1" noEditPoints="1" noAdjustHandles="1" noChangeArrowheads="1" noChangeShapeType="1" noTextEdit="1"/>
              </p:cNvSpPr>
              <p:nvPr/>
            </p:nvSpPr>
            <p:spPr bwMode="auto">
              <a:xfrm>
                <a:off x="3507867" y="1912352"/>
                <a:ext cx="3959418" cy="828432"/>
              </a:xfrm>
              <a:prstGeom prst="rect">
                <a:avLst/>
              </a:prstGeom>
              <a:blipFill rotWithShape="1">
                <a:blip r:embed="rId3"/>
                <a:stretch>
                  <a:fillRect l="-1846" t="-5882" r="-2000" b="-1617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AU">
                    <a:noFill/>
                  </a:rPr>
                  <a:t> </a:t>
                </a:r>
              </a:p>
            </p:txBody>
          </p:sp>
        </mc:Fallback>
      </mc:AlternateContent>
      <p:sp>
        <p:nvSpPr>
          <p:cNvPr id="14" name="Freeform 12"/>
          <p:cNvSpPr>
            <a:spLocks/>
          </p:cNvSpPr>
          <p:nvPr/>
        </p:nvSpPr>
        <p:spPr bwMode="auto">
          <a:xfrm>
            <a:off x="3556711" y="3513083"/>
            <a:ext cx="1724025" cy="1179513"/>
          </a:xfrm>
          <a:custGeom>
            <a:avLst/>
            <a:gdLst/>
            <a:ahLst/>
            <a:cxnLst>
              <a:cxn ang="0">
                <a:pos x="0" y="742"/>
              </a:cxn>
              <a:cxn ang="0">
                <a:pos x="1085" y="742"/>
              </a:cxn>
              <a:cxn ang="0">
                <a:pos x="1085" y="0"/>
              </a:cxn>
              <a:cxn ang="0">
                <a:pos x="0" y="0"/>
              </a:cxn>
              <a:cxn ang="0">
                <a:pos x="0" y="742"/>
              </a:cxn>
            </a:cxnLst>
            <a:rect l="0" t="0" r="r" b="b"/>
            <a:pathLst>
              <a:path w="1086" h="743">
                <a:moveTo>
                  <a:pt x="0" y="742"/>
                </a:moveTo>
                <a:lnTo>
                  <a:pt x="1085" y="742"/>
                </a:lnTo>
                <a:lnTo>
                  <a:pt x="1085" y="0"/>
                </a:lnTo>
                <a:lnTo>
                  <a:pt x="0" y="0"/>
                </a:lnTo>
                <a:lnTo>
                  <a:pt x="0" y="742"/>
                </a:lnTo>
              </a:path>
            </a:pathLst>
          </a:custGeom>
          <a:noFill/>
          <a:ln w="25400" cap="rnd" cmpd="sng">
            <a:solidFill>
              <a:srgbClr val="1A1A1A"/>
            </a:solidFill>
            <a:prstDash val="solid"/>
            <a:round/>
            <a:headEnd type="none" w="med" len="med"/>
            <a:tailEnd type="none" w="med" len="med"/>
          </a:ln>
          <a:effectLst/>
        </p:spPr>
        <p:txBody>
          <a:bodyPr/>
          <a:lstStyle/>
          <a:p>
            <a:pPr>
              <a:defRPr/>
            </a:pPr>
            <a:endParaRPr lang="en-AU" dirty="0"/>
          </a:p>
        </p:txBody>
      </p:sp>
      <p:sp>
        <p:nvSpPr>
          <p:cNvPr id="14351" name="Rectangle 13"/>
          <p:cNvSpPr>
            <a:spLocks noChangeArrowheads="1"/>
          </p:cNvSpPr>
          <p:nvPr/>
        </p:nvSpPr>
        <p:spPr bwMode="auto">
          <a:xfrm>
            <a:off x="3612055" y="3873445"/>
            <a:ext cx="1539846"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800" b="1" dirty="0"/>
              <a:t> </a:t>
            </a:r>
            <a:r>
              <a:rPr lang="el-GR" sz="2800" dirty="0"/>
              <a:t>σ</a:t>
            </a:r>
            <a:r>
              <a:rPr lang="en-US" sz="2800" dirty="0"/>
              <a:t> Known</a:t>
            </a:r>
          </a:p>
        </p:txBody>
      </p:sp>
      <p:sp>
        <p:nvSpPr>
          <p:cNvPr id="14352" name="Rectangle 14"/>
          <p:cNvSpPr>
            <a:spLocks noChangeArrowheads="1"/>
          </p:cNvSpPr>
          <p:nvPr/>
        </p:nvSpPr>
        <p:spPr bwMode="auto">
          <a:xfrm>
            <a:off x="3994150" y="5387976"/>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AU"/>
          </a:p>
        </p:txBody>
      </p:sp>
      <p:sp>
        <p:nvSpPr>
          <p:cNvPr id="14355" name="Line 17"/>
          <p:cNvSpPr>
            <a:spLocks noChangeShapeType="1"/>
          </p:cNvSpPr>
          <p:nvPr/>
        </p:nvSpPr>
        <p:spPr bwMode="auto">
          <a:xfrm>
            <a:off x="5447424" y="2895600"/>
            <a:ext cx="0" cy="22860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4358" name="Line 20"/>
          <p:cNvSpPr>
            <a:spLocks noChangeShapeType="1"/>
          </p:cNvSpPr>
          <p:nvPr/>
        </p:nvSpPr>
        <p:spPr bwMode="auto">
          <a:xfrm>
            <a:off x="4418724" y="3132083"/>
            <a:ext cx="2057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AU"/>
          </a:p>
        </p:txBody>
      </p:sp>
      <p:sp>
        <p:nvSpPr>
          <p:cNvPr id="14359" name="Line 21"/>
          <p:cNvSpPr>
            <a:spLocks noChangeShapeType="1"/>
          </p:cNvSpPr>
          <p:nvPr/>
        </p:nvSpPr>
        <p:spPr bwMode="auto">
          <a:xfrm>
            <a:off x="4405805" y="3132083"/>
            <a:ext cx="0" cy="38100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4360" name="Line 22"/>
          <p:cNvSpPr>
            <a:spLocks noChangeShapeType="1"/>
          </p:cNvSpPr>
          <p:nvPr/>
        </p:nvSpPr>
        <p:spPr bwMode="auto">
          <a:xfrm>
            <a:off x="6486853" y="3124200"/>
            <a:ext cx="0" cy="38100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6"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13</a:t>
            </a:fld>
            <a:endParaRPr lang="en-AU"/>
          </a:p>
        </p:txBody>
      </p:sp>
    </p:spTree>
    <p:extLst>
      <p:ext uri="{BB962C8B-B14F-4D97-AF65-F5344CB8AC3E}">
        <p14:creationId xmlns:p14="http://schemas.microsoft.com/office/powerpoint/2010/main" val="3080838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838200" y="365126"/>
            <a:ext cx="10515600" cy="616652"/>
          </a:xfrm>
        </p:spPr>
        <p:txBody>
          <a:bodyPr>
            <a:normAutofit/>
          </a:bodyPr>
          <a:lstStyle/>
          <a:p>
            <a:pPr algn="ctr"/>
            <a:r>
              <a:rPr lang="en-US" sz="3600" b="1" dirty="0">
                <a:solidFill>
                  <a:schemeClr val="accent1"/>
                </a:solidFill>
                <a:ea typeface="ＭＳ Ｐゴシック" pitchFamily="34" charset="-128"/>
              </a:rPr>
              <a:t>Confidence Interval for </a:t>
            </a:r>
            <a:r>
              <a:rPr lang="el-GR" sz="3600" b="1" dirty="0">
                <a:solidFill>
                  <a:schemeClr val="accent1"/>
                </a:solidFill>
                <a:ea typeface="ＭＳ Ｐゴシック" pitchFamily="34" charset="-128"/>
              </a:rPr>
              <a:t>μ</a:t>
            </a:r>
            <a:r>
              <a:rPr lang="en-AU" sz="3600" b="1" dirty="0">
                <a:solidFill>
                  <a:schemeClr val="accent1"/>
                </a:solidFill>
                <a:ea typeface="ＭＳ Ｐゴシック" pitchFamily="34" charset="-128"/>
              </a:rPr>
              <a:t> </a:t>
            </a:r>
            <a:r>
              <a:rPr lang="en-US" sz="3600" b="1" dirty="0">
                <a:solidFill>
                  <a:schemeClr val="accent1"/>
                </a:solidFill>
                <a:ea typeface="ＭＳ Ｐゴシック" pitchFamily="34" charset="-128"/>
              </a:rPr>
              <a:t>(</a:t>
            </a:r>
            <a:r>
              <a:rPr lang="el-GR" sz="3600" b="1" dirty="0">
                <a:solidFill>
                  <a:schemeClr val="accent1"/>
                </a:solidFill>
                <a:ea typeface="ＭＳ Ｐゴシック" pitchFamily="34" charset="-128"/>
              </a:rPr>
              <a:t>σ</a:t>
            </a:r>
            <a:r>
              <a:rPr lang="en-US" sz="3600" b="1" dirty="0">
                <a:solidFill>
                  <a:schemeClr val="accent1"/>
                </a:solidFill>
                <a:ea typeface="ＭＳ Ｐゴシック" pitchFamily="34" charset="-128"/>
              </a:rPr>
              <a:t> Unknown) </a:t>
            </a:r>
            <a:endParaRPr lang="en-AU" sz="3600" b="1" dirty="0">
              <a:solidFill>
                <a:schemeClr val="accent1"/>
              </a:solidFill>
              <a:ea typeface="ＭＳ Ｐゴシック" pitchFamily="34" charset="-128"/>
            </a:endParaRPr>
          </a:p>
        </p:txBody>
      </p:sp>
      <p:sp>
        <p:nvSpPr>
          <p:cNvPr id="22531" name="Content Placeholder 2"/>
          <p:cNvSpPr>
            <a:spLocks noGrp="1"/>
          </p:cNvSpPr>
          <p:nvPr>
            <p:ph idx="1"/>
          </p:nvPr>
        </p:nvSpPr>
        <p:spPr>
          <a:xfrm>
            <a:off x="1005980" y="1323341"/>
            <a:ext cx="10515600" cy="4887178"/>
          </a:xfrm>
        </p:spPr>
        <p:txBody>
          <a:bodyPr>
            <a:noAutofit/>
          </a:bodyPr>
          <a:lstStyle/>
          <a:p>
            <a:pPr>
              <a:spcBef>
                <a:spcPct val="60000"/>
              </a:spcBef>
            </a:pPr>
            <a:r>
              <a:rPr lang="en-US" dirty="0">
                <a:ea typeface="ＭＳ Ｐゴシック" pitchFamily="34" charset="-128"/>
              </a:rPr>
              <a:t>If the population standard deviation  </a:t>
            </a:r>
            <a:r>
              <a:rPr lang="el-GR" dirty="0">
                <a:ea typeface="ＭＳ Ｐゴシック" pitchFamily="34" charset="-128"/>
                <a:sym typeface="Symbol" pitchFamily="18" charset="2"/>
              </a:rPr>
              <a:t>σ</a:t>
            </a:r>
            <a:r>
              <a:rPr lang="en-US" dirty="0">
                <a:ea typeface="ＭＳ Ｐゴシック" pitchFamily="34" charset="-128"/>
                <a:sym typeface="Symbol" pitchFamily="18" charset="2"/>
              </a:rPr>
              <a:t>  is unknown, we can </a:t>
            </a:r>
            <a:r>
              <a:rPr lang="en-US" b="1" dirty="0">
                <a:ea typeface="ＭＳ Ｐゴシック" pitchFamily="34" charset="-128"/>
                <a:sym typeface="Symbol" pitchFamily="18" charset="2"/>
              </a:rPr>
              <a:t>substitute the sample standard deviation, S.</a:t>
            </a:r>
          </a:p>
          <a:p>
            <a:pPr>
              <a:spcBef>
                <a:spcPct val="60000"/>
              </a:spcBef>
            </a:pPr>
            <a:r>
              <a:rPr lang="en-US" dirty="0">
                <a:ea typeface="ＭＳ Ｐゴシック" pitchFamily="34" charset="-128"/>
                <a:sym typeface="Symbol" pitchFamily="18" charset="2"/>
              </a:rPr>
              <a:t>This introduces extra uncertainty, since S varies from sample to sample.</a:t>
            </a:r>
          </a:p>
          <a:p>
            <a:pPr>
              <a:spcBef>
                <a:spcPct val="60000"/>
              </a:spcBef>
            </a:pPr>
            <a:r>
              <a:rPr lang="en-US" dirty="0">
                <a:ea typeface="ＭＳ Ｐゴシック" pitchFamily="34" charset="-128"/>
                <a:sym typeface="Symbol" pitchFamily="18" charset="2"/>
              </a:rPr>
              <a:t>So we </a:t>
            </a:r>
            <a:r>
              <a:rPr lang="en-US" b="1" dirty="0">
                <a:ea typeface="ＭＳ Ｐゴシック" pitchFamily="34" charset="-128"/>
                <a:sym typeface="Symbol" pitchFamily="18" charset="2"/>
              </a:rPr>
              <a:t>use the Student t distribution </a:t>
            </a:r>
            <a:r>
              <a:rPr lang="en-US" dirty="0">
                <a:ea typeface="ＭＳ Ｐゴシック" pitchFamily="34" charset="-128"/>
                <a:sym typeface="Symbol" pitchFamily="18" charset="2"/>
              </a:rPr>
              <a:t>instead of the normal distribution:</a:t>
            </a:r>
            <a:endParaRPr lang="en-US" dirty="0">
              <a:ea typeface="ＭＳ Ｐゴシック" pitchFamily="34" charset="-128"/>
            </a:endParaRPr>
          </a:p>
          <a:p>
            <a:pPr>
              <a:lnSpc>
                <a:spcPct val="90000"/>
              </a:lnSpc>
              <a:buFont typeface="Arial" charset="0"/>
              <a:buChar char="•"/>
            </a:pPr>
            <a:r>
              <a:rPr lang="en-US" dirty="0">
                <a:solidFill>
                  <a:srgbClr val="000000"/>
                </a:solidFill>
                <a:ea typeface="ＭＳ Ｐゴシック" pitchFamily="34" charset="-128"/>
              </a:rPr>
              <a:t>The t value depends on degrees of freedom denoted by sample size minus 1 i.e. (</a:t>
            </a:r>
            <a:r>
              <a:rPr lang="en-US" dirty="0" err="1">
                <a:solidFill>
                  <a:srgbClr val="000000"/>
                </a:solidFill>
                <a:ea typeface="ＭＳ Ｐゴシック" pitchFamily="34" charset="-128"/>
              </a:rPr>
              <a:t>d.f</a:t>
            </a:r>
            <a:r>
              <a:rPr lang="en-US" dirty="0">
                <a:solidFill>
                  <a:srgbClr val="000000"/>
                </a:solidFill>
                <a:ea typeface="ＭＳ Ｐゴシック" pitchFamily="34" charset="-128"/>
              </a:rPr>
              <a:t> = n - 1).</a:t>
            </a:r>
          </a:p>
          <a:p>
            <a:pPr>
              <a:lnSpc>
                <a:spcPct val="90000"/>
              </a:lnSpc>
              <a:buFont typeface="Arial" charset="0"/>
              <a:buChar char="•"/>
            </a:pPr>
            <a:r>
              <a:rPr lang="en-US" dirty="0">
                <a:ea typeface="ＭＳ Ｐゴシック" pitchFamily="34" charset="-128"/>
              </a:rPr>
              <a:t>Degree of freedom (</a:t>
            </a:r>
            <a:r>
              <a:rPr lang="en-US" dirty="0" err="1">
                <a:ea typeface="ＭＳ Ｐゴシック" pitchFamily="34" charset="-128"/>
              </a:rPr>
              <a:t>d.f</a:t>
            </a:r>
            <a:r>
              <a:rPr lang="en-US" dirty="0">
                <a:ea typeface="ＭＳ Ｐゴシック" pitchFamily="34" charset="-128"/>
              </a:rPr>
              <a:t>) are number of observations that are free to vary after sample mean has been calculated.</a:t>
            </a:r>
            <a:endParaRPr lang="en-US" dirty="0">
              <a:ea typeface="ＭＳ Ｐゴシック" pitchFamily="34" charset="-128"/>
              <a:sym typeface="Symbol" pitchFamily="18" charset="2"/>
            </a:endParaRPr>
          </a:p>
          <a:p>
            <a:endParaRPr lang="en-AU" dirty="0">
              <a:ea typeface="ＭＳ Ｐゴシック" pitchFamily="34" charset="-128"/>
            </a:endParaRPr>
          </a:p>
        </p:txBody>
      </p:sp>
      <p:sp>
        <p:nvSpPr>
          <p:cNvPr id="6"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14</a:t>
            </a:fld>
            <a:endParaRPr lang="en-AU"/>
          </a:p>
        </p:txBody>
      </p:sp>
    </p:spTree>
    <p:extLst>
      <p:ext uri="{BB962C8B-B14F-4D97-AF65-F5344CB8AC3E}">
        <p14:creationId xmlns:p14="http://schemas.microsoft.com/office/powerpoint/2010/main" val="399790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46509" y="365125"/>
            <a:ext cx="11531066" cy="1325563"/>
          </a:xfrm>
        </p:spPr>
        <p:txBody>
          <a:bodyPr/>
          <a:lstStyle/>
          <a:p>
            <a:pPr algn="ctr"/>
            <a:r>
              <a:rPr lang="en-US" sz="3600" b="1" dirty="0">
                <a:solidFill>
                  <a:schemeClr val="accent1"/>
                </a:solidFill>
                <a:ea typeface="ＭＳ Ｐゴシック" pitchFamily="34" charset="-128"/>
              </a:rPr>
              <a:t>Confidence Interval for </a:t>
            </a:r>
            <a:r>
              <a:rPr lang="el-GR" sz="3600" b="1" dirty="0">
                <a:solidFill>
                  <a:schemeClr val="accent1"/>
                </a:solidFill>
                <a:ea typeface="ＭＳ Ｐゴシック" pitchFamily="34" charset="-128"/>
              </a:rPr>
              <a:t>μ</a:t>
            </a:r>
            <a:r>
              <a:rPr lang="en-AU" sz="3600" b="1" dirty="0">
                <a:solidFill>
                  <a:schemeClr val="accent1"/>
                </a:solidFill>
                <a:ea typeface="ＭＳ Ｐゴシック" pitchFamily="34" charset="-128"/>
              </a:rPr>
              <a:t> </a:t>
            </a:r>
            <a:r>
              <a:rPr lang="en-US" sz="3600" b="1" dirty="0">
                <a:solidFill>
                  <a:schemeClr val="accent1"/>
                </a:solidFill>
                <a:ea typeface="ＭＳ Ｐゴシック" pitchFamily="34" charset="-128"/>
              </a:rPr>
              <a:t>(</a:t>
            </a:r>
            <a:r>
              <a:rPr lang="el-GR" sz="3600" b="1" dirty="0">
                <a:solidFill>
                  <a:schemeClr val="accent1"/>
                </a:solidFill>
                <a:ea typeface="ＭＳ Ｐゴシック" pitchFamily="34" charset="-128"/>
              </a:rPr>
              <a:t>σ</a:t>
            </a:r>
            <a:r>
              <a:rPr lang="en-US" sz="3600" b="1" dirty="0">
                <a:solidFill>
                  <a:schemeClr val="accent1"/>
                </a:solidFill>
                <a:ea typeface="ＭＳ Ｐゴシック" pitchFamily="34" charset="-128"/>
              </a:rPr>
              <a:t> Unknown) (continued)</a:t>
            </a:r>
            <a:r>
              <a:rPr lang="en-US" sz="2400" b="1" dirty="0">
                <a:solidFill>
                  <a:srgbClr val="00B050"/>
                </a:solidFill>
                <a:ea typeface="ＭＳ Ｐゴシック" pitchFamily="34" charset="-128"/>
              </a:rPr>
              <a:t> </a:t>
            </a:r>
            <a:endParaRPr lang="en-AU" sz="2400" b="1" dirty="0">
              <a:solidFill>
                <a:srgbClr val="00B050"/>
              </a:solidFill>
              <a:ea typeface="ＭＳ Ｐゴシック" pitchFamily="34" charset="-128"/>
            </a:endParaRPr>
          </a:p>
        </p:txBody>
      </p:sp>
      <p:sp>
        <p:nvSpPr>
          <p:cNvPr id="23557" name="Rectangle 2"/>
          <p:cNvSpPr txBox="1">
            <a:spLocks noChangeArrowheads="1"/>
          </p:cNvSpPr>
          <p:nvPr/>
        </p:nvSpPr>
        <p:spPr bwMode="auto">
          <a:xfrm>
            <a:off x="1687514" y="1989138"/>
            <a:ext cx="8131175" cy="429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857250" eaLnBrk="0" hangingPunct="0">
              <a:defRPr sz="1000">
                <a:solidFill>
                  <a:schemeClr val="tx1"/>
                </a:solidFill>
                <a:latin typeface="Verdana" pitchFamily="34" charset="0"/>
                <a:ea typeface="ＭＳ Ｐゴシック" pitchFamily="34" charset="-128"/>
              </a:defRPr>
            </a:lvl1pPr>
            <a:lvl2pPr marL="742950" indent="-285750" defTabSz="857250" eaLnBrk="0" hangingPunct="0">
              <a:defRPr sz="1000">
                <a:solidFill>
                  <a:schemeClr val="tx1"/>
                </a:solidFill>
                <a:latin typeface="Verdana" pitchFamily="34" charset="0"/>
                <a:ea typeface="ＭＳ Ｐゴシック" pitchFamily="34" charset="-128"/>
              </a:defRPr>
            </a:lvl2pPr>
            <a:lvl3pPr marL="1143000" indent="-228600" defTabSz="857250" eaLnBrk="0" hangingPunct="0">
              <a:defRPr sz="1000">
                <a:solidFill>
                  <a:schemeClr val="tx1"/>
                </a:solidFill>
                <a:latin typeface="Verdana" pitchFamily="34" charset="0"/>
                <a:ea typeface="ＭＳ Ｐゴシック" pitchFamily="34" charset="-128"/>
              </a:defRPr>
            </a:lvl3pPr>
            <a:lvl4pPr marL="1600200" indent="-228600" defTabSz="857250" eaLnBrk="0" hangingPunct="0">
              <a:defRPr sz="1000">
                <a:solidFill>
                  <a:schemeClr val="tx1"/>
                </a:solidFill>
                <a:latin typeface="Verdana" pitchFamily="34" charset="0"/>
                <a:ea typeface="ＭＳ Ｐゴシック" pitchFamily="34" charset="-128"/>
              </a:defRPr>
            </a:lvl4pPr>
            <a:lvl5pPr marL="2057400" indent="-228600" defTabSz="857250" eaLnBrk="0" hangingPunct="0">
              <a:defRPr sz="1000">
                <a:solidFill>
                  <a:schemeClr val="tx1"/>
                </a:solidFill>
                <a:latin typeface="Verdana" pitchFamily="34" charset="0"/>
                <a:ea typeface="ＭＳ Ｐゴシック" pitchFamily="34" charset="-128"/>
              </a:defRPr>
            </a:lvl5pPr>
            <a:lvl6pPr marL="25146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a:spcBef>
                <a:spcPct val="20000"/>
              </a:spcBef>
              <a:spcAft>
                <a:spcPct val="20000"/>
              </a:spcAft>
              <a:buSzPct val="80000"/>
              <a:buFont typeface="Verdana" pitchFamily="34" charset="0"/>
              <a:buNone/>
            </a:pPr>
            <a:endParaRPr lang="en-US" sz="2800" dirty="0">
              <a:latin typeface="+mn-lt"/>
            </a:endParaRPr>
          </a:p>
          <a:p>
            <a:pPr>
              <a:spcBef>
                <a:spcPct val="20000"/>
              </a:spcBef>
              <a:spcAft>
                <a:spcPct val="20000"/>
              </a:spcAft>
              <a:buSzPct val="80000"/>
              <a:buFont typeface="Arial" charset="0"/>
              <a:buNone/>
            </a:pPr>
            <a:endParaRPr lang="en-US" sz="2800" dirty="0">
              <a:latin typeface="+mn-lt"/>
            </a:endParaRPr>
          </a:p>
          <a:p>
            <a:pPr>
              <a:spcBef>
                <a:spcPct val="20000"/>
              </a:spcBef>
              <a:spcAft>
                <a:spcPct val="20000"/>
              </a:spcAft>
              <a:buSzPct val="80000"/>
              <a:buFont typeface="Arial" charset="0"/>
              <a:buNone/>
            </a:pPr>
            <a:endParaRPr lang="en-US" sz="2800" dirty="0">
              <a:latin typeface="+mn-lt"/>
            </a:endParaRPr>
          </a:p>
          <a:p>
            <a:pPr marL="0" indent="0">
              <a:spcBef>
                <a:spcPct val="20000"/>
              </a:spcBef>
              <a:spcAft>
                <a:spcPct val="20000"/>
              </a:spcAft>
              <a:buSzPct val="80000"/>
            </a:pPr>
            <a:r>
              <a:rPr lang="en-US" sz="2800" dirty="0">
                <a:latin typeface="+mn-lt"/>
              </a:rPr>
              <a:t>Where t is the critical value of the t distribution with   (n -1) degrees of freedom and an area of </a:t>
            </a:r>
            <a:r>
              <a:rPr lang="el-GR" sz="2800" dirty="0">
                <a:latin typeface="+mn-lt"/>
              </a:rPr>
              <a:t>α</a:t>
            </a:r>
            <a:r>
              <a:rPr lang="en-US" sz="2800" dirty="0">
                <a:latin typeface="+mn-lt"/>
              </a:rPr>
              <a:t>/2 in each tail. </a:t>
            </a:r>
          </a:p>
        </p:txBody>
      </p:sp>
      <p:graphicFrame>
        <p:nvGraphicFramePr>
          <p:cNvPr id="23558" name="Object 2"/>
          <p:cNvGraphicFramePr>
            <a:graphicFrameLocks noChangeAspect="1"/>
          </p:cNvGraphicFramePr>
          <p:nvPr>
            <p:extLst>
              <p:ext uri="{D42A27DB-BD31-4B8C-83A1-F6EECF244321}">
                <p14:modId xmlns:p14="http://schemas.microsoft.com/office/powerpoint/2010/main" val="3203274707"/>
              </p:ext>
            </p:extLst>
          </p:nvPr>
        </p:nvGraphicFramePr>
        <p:xfrm>
          <a:off x="3542893" y="1801812"/>
          <a:ext cx="3140075" cy="1627188"/>
        </p:xfrm>
        <a:graphic>
          <a:graphicData uri="http://schemas.openxmlformats.org/presentationml/2006/ole">
            <mc:AlternateContent xmlns:mc="http://schemas.openxmlformats.org/markup-compatibility/2006">
              <mc:Choice xmlns:v="urn:schemas-microsoft-com:vml" Requires="v">
                <p:oleObj spid="_x0000_s7231" name="Equation" r:id="rId3" imgW="723586" imgH="418918" progId="Equation.3">
                  <p:embed/>
                </p:oleObj>
              </mc:Choice>
              <mc:Fallback>
                <p:oleObj name="Equation" r:id="rId3" imgW="723586" imgH="418918" progId="Equation.3">
                  <p:embed/>
                  <p:pic>
                    <p:nvPicPr>
                      <p:cNvPr id="2355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2893" y="1801812"/>
                        <a:ext cx="3140075" cy="1627188"/>
                      </a:xfrm>
                      <a:prstGeom prst="rect">
                        <a:avLst/>
                      </a:prstGeom>
                      <a:solidFill>
                        <a:srgbClr val="00B0F0"/>
                      </a:solidFill>
                      <a:ln w="9525">
                        <a:solidFill>
                          <a:schemeClr val="tx1"/>
                        </a:solidFill>
                        <a:miter lim="800000"/>
                        <a:headEnd/>
                        <a:tailEnd/>
                      </a:ln>
                      <a:effectLst/>
                    </p:spPr>
                  </p:pic>
                </p:oleObj>
              </mc:Fallback>
            </mc:AlternateContent>
          </a:graphicData>
        </a:graphic>
      </p:graphicFrame>
      <p:sp>
        <p:nvSpPr>
          <p:cNvPr id="7"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15</a:t>
            </a:fld>
            <a:endParaRPr lang="en-AU"/>
          </a:p>
        </p:txBody>
      </p:sp>
    </p:spTree>
    <p:extLst>
      <p:ext uri="{BB962C8B-B14F-4D97-AF65-F5344CB8AC3E}">
        <p14:creationId xmlns:p14="http://schemas.microsoft.com/office/powerpoint/2010/main" val="1503219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pPr algn="ctr"/>
            <a:r>
              <a:rPr lang="en-AU" sz="3600" b="1" dirty="0">
                <a:solidFill>
                  <a:schemeClr val="accent1"/>
                </a:solidFill>
                <a:ea typeface="ＭＳ Ｐゴシック" pitchFamily="34" charset="-128"/>
              </a:rPr>
              <a:t>Degrees of Freedom</a:t>
            </a:r>
          </a:p>
        </p:txBody>
      </p:sp>
      <p:sp>
        <p:nvSpPr>
          <p:cNvPr id="5" name="Rectangle 2"/>
          <p:cNvSpPr>
            <a:spLocks noChangeArrowheads="1"/>
          </p:cNvSpPr>
          <p:nvPr/>
        </p:nvSpPr>
        <p:spPr bwMode="auto">
          <a:xfrm>
            <a:off x="5353050" y="3373439"/>
            <a:ext cx="4038600" cy="1323439"/>
          </a:xfrm>
          <a:prstGeom prst="rect">
            <a:avLst/>
          </a:prstGeom>
          <a:solidFill>
            <a:schemeClr val="accent5"/>
          </a:solidFill>
          <a:ln w="19050" algn="ctr">
            <a:solidFill>
              <a:schemeClr val="tx1"/>
            </a:solidFill>
            <a:miter lim="800000"/>
            <a:headEnd/>
            <a:tailEnd/>
          </a:ln>
          <a:effectLst/>
        </p:spPr>
        <p:txBody>
          <a:bodyPr>
            <a:spAutoFit/>
          </a:bodyPr>
          <a:lstStyle/>
          <a:p>
            <a:pPr>
              <a:defRPr/>
            </a:pPr>
            <a:r>
              <a:rPr lang="en-US" sz="2000" dirty="0"/>
              <a:t>If the mean of these three values is 8.0, </a:t>
            </a:r>
          </a:p>
          <a:p>
            <a:pPr>
              <a:defRPr/>
            </a:pPr>
            <a:r>
              <a:rPr lang="en-US" sz="2000" dirty="0"/>
              <a:t>then X</a:t>
            </a:r>
            <a:r>
              <a:rPr lang="en-US" sz="2000" baseline="-25000" dirty="0"/>
              <a:t>3</a:t>
            </a:r>
            <a:r>
              <a:rPr lang="en-US" sz="2000" b="1" dirty="0"/>
              <a:t> must be 9 </a:t>
            </a:r>
          </a:p>
          <a:p>
            <a:pPr>
              <a:defRPr/>
            </a:pPr>
            <a:r>
              <a:rPr lang="en-US" sz="2000" dirty="0"/>
              <a:t>(i.e. X</a:t>
            </a:r>
            <a:r>
              <a:rPr lang="en-US" sz="2000" baseline="-25000" dirty="0"/>
              <a:t>3</a:t>
            </a:r>
            <a:r>
              <a:rPr lang="en-US" sz="2000" dirty="0"/>
              <a:t> is not free to vary)</a:t>
            </a:r>
          </a:p>
        </p:txBody>
      </p:sp>
      <p:sp>
        <p:nvSpPr>
          <p:cNvPr id="6" name="Rectangle 3"/>
          <p:cNvSpPr>
            <a:spLocks noChangeArrowheads="1"/>
          </p:cNvSpPr>
          <p:nvPr/>
        </p:nvSpPr>
        <p:spPr bwMode="auto">
          <a:xfrm>
            <a:off x="2117725" y="3319463"/>
            <a:ext cx="1752600" cy="1447800"/>
          </a:xfrm>
          <a:prstGeom prst="rect">
            <a:avLst/>
          </a:prstGeom>
          <a:solidFill>
            <a:schemeClr val="accent5"/>
          </a:solidFill>
          <a:ln w="19050" algn="ctr">
            <a:solidFill>
              <a:schemeClr val="accent4"/>
            </a:solidFill>
            <a:miter lim="800000"/>
            <a:headEnd/>
            <a:tailEnd/>
          </a:ln>
          <a:effectLst/>
        </p:spPr>
        <p:txBody>
          <a:bodyPr wrap="none" anchor="ctr"/>
          <a:lstStyle/>
          <a:p>
            <a:pPr>
              <a:defRPr/>
            </a:pPr>
            <a:endParaRPr lang="en-AU" sz="2000"/>
          </a:p>
        </p:txBody>
      </p:sp>
      <p:sp>
        <p:nvSpPr>
          <p:cNvPr id="7" name="Rectangle 4"/>
          <p:cNvSpPr>
            <a:spLocks noChangeArrowheads="1"/>
          </p:cNvSpPr>
          <p:nvPr/>
        </p:nvSpPr>
        <p:spPr bwMode="auto">
          <a:xfrm>
            <a:off x="1665289" y="1512888"/>
            <a:ext cx="7488237" cy="1033462"/>
          </a:xfrm>
          <a:prstGeom prst="rect">
            <a:avLst/>
          </a:prstGeom>
          <a:solidFill>
            <a:schemeClr val="accent5"/>
          </a:solidFill>
          <a:ln w="19050" algn="ctr">
            <a:solidFill>
              <a:schemeClr val="tx1"/>
            </a:solidFill>
            <a:miter lim="800000"/>
            <a:headEnd/>
            <a:tailEnd/>
          </a:ln>
          <a:effectLst/>
        </p:spPr>
        <p:txBody>
          <a:bodyPr wrap="none" anchor="ctr"/>
          <a:lstStyle/>
          <a:p>
            <a:pPr>
              <a:defRPr/>
            </a:pPr>
            <a:endParaRPr lang="en-AU" sz="2000"/>
          </a:p>
        </p:txBody>
      </p:sp>
      <p:sp>
        <p:nvSpPr>
          <p:cNvPr id="24584" name="Rectangle 6"/>
          <p:cNvSpPr>
            <a:spLocks noChangeArrowheads="1"/>
          </p:cNvSpPr>
          <p:nvPr/>
        </p:nvSpPr>
        <p:spPr bwMode="auto">
          <a:xfrm>
            <a:off x="1628776" y="5257800"/>
            <a:ext cx="8201025" cy="1013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r>
              <a:rPr lang="en-US" sz="2000"/>
              <a:t>Here, n = 3, so degrees of freedom  = n – 1 = 3 – 1 = 2</a:t>
            </a:r>
          </a:p>
          <a:p>
            <a:pPr eaLnBrk="0" hangingPunct="0"/>
            <a:r>
              <a:rPr lang="en-US" sz="2000"/>
              <a:t>(Two values can be any numbers, but the third is not free to vary for a given mean.)</a:t>
            </a:r>
          </a:p>
        </p:txBody>
      </p:sp>
      <p:sp>
        <p:nvSpPr>
          <p:cNvPr id="9" name="Text Box 7"/>
          <p:cNvSpPr txBox="1">
            <a:spLocks noChangeArrowheads="1"/>
          </p:cNvSpPr>
          <p:nvPr/>
        </p:nvSpPr>
        <p:spPr bwMode="auto">
          <a:xfrm>
            <a:off x="5486400" y="3505200"/>
            <a:ext cx="4648200" cy="400050"/>
          </a:xfrm>
          <a:prstGeom prst="rect">
            <a:avLst/>
          </a:prstGeom>
          <a:noFill/>
          <a:ln w="19050" algn="ctr">
            <a:noFill/>
            <a:miter lim="800000"/>
            <a:headEnd/>
            <a:tailEnd/>
          </a:ln>
          <a:effectLst/>
        </p:spPr>
        <p:txBody>
          <a:bodyPr>
            <a:spAutoFit/>
          </a:bodyPr>
          <a:lstStyle/>
          <a:p>
            <a:pPr>
              <a:defRPr/>
            </a:pPr>
            <a:endParaRPr lang="en-US" sz="2000"/>
          </a:p>
        </p:txBody>
      </p:sp>
      <p:sp>
        <p:nvSpPr>
          <p:cNvPr id="10" name="AutoShape 8"/>
          <p:cNvSpPr>
            <a:spLocks noChangeArrowheads="1"/>
          </p:cNvSpPr>
          <p:nvPr/>
        </p:nvSpPr>
        <p:spPr bwMode="auto">
          <a:xfrm>
            <a:off x="4249738" y="3960813"/>
            <a:ext cx="609600" cy="228600"/>
          </a:xfrm>
          <a:prstGeom prst="rightArrow">
            <a:avLst>
              <a:gd name="adj1" fmla="val 50000"/>
              <a:gd name="adj2" fmla="val 66667"/>
            </a:avLst>
          </a:prstGeom>
          <a:solidFill>
            <a:schemeClr val="accent4"/>
          </a:solidFill>
          <a:ln w="19050" algn="ctr">
            <a:solidFill>
              <a:schemeClr val="accent4"/>
            </a:solidFill>
            <a:miter lim="800000"/>
            <a:headEnd/>
            <a:tailEnd/>
          </a:ln>
          <a:effectLst/>
        </p:spPr>
        <p:txBody>
          <a:bodyPr wrap="none" anchor="ctr"/>
          <a:lstStyle/>
          <a:p>
            <a:pPr>
              <a:defRPr/>
            </a:pPr>
            <a:endParaRPr lang="en-AU" sz="2000"/>
          </a:p>
        </p:txBody>
      </p:sp>
      <p:sp>
        <p:nvSpPr>
          <p:cNvPr id="11" name="Rectangle 9"/>
          <p:cNvSpPr txBox="1">
            <a:spLocks noChangeArrowheads="1"/>
          </p:cNvSpPr>
          <p:nvPr/>
        </p:nvSpPr>
        <p:spPr>
          <a:xfrm>
            <a:off x="1466851" y="1628776"/>
            <a:ext cx="8640763" cy="4752975"/>
          </a:xfrm>
          <a:prstGeom prst="rect">
            <a:avLst/>
          </a:prstGeom>
        </p:spPr>
        <p:txBody>
          <a:bodyPr/>
          <a:lstStyle/>
          <a:p>
            <a:pPr marL="358775" lvl="1" indent="-244475" defTabSz="857250" eaLnBrk="0" hangingPunct="0">
              <a:spcBef>
                <a:spcPct val="20000"/>
              </a:spcBef>
              <a:spcAft>
                <a:spcPct val="20000"/>
              </a:spcAft>
              <a:buSzPct val="80000"/>
              <a:defRPr/>
            </a:pPr>
            <a:r>
              <a:rPr lang="en-US" sz="2000" kern="0" dirty="0">
                <a:solidFill>
                  <a:schemeClr val="folHlink"/>
                </a:solidFill>
              </a:rPr>
              <a:t>       </a:t>
            </a:r>
            <a:r>
              <a:rPr lang="en-US" sz="2000" kern="0" dirty="0"/>
              <a:t>Idea: Number of observations that are free to </a:t>
            </a:r>
          </a:p>
          <a:p>
            <a:pPr marL="358775" lvl="1" indent="-244475" defTabSz="857250" eaLnBrk="0" hangingPunct="0">
              <a:spcBef>
                <a:spcPct val="20000"/>
              </a:spcBef>
              <a:spcAft>
                <a:spcPct val="20000"/>
              </a:spcAft>
              <a:buSzPct val="80000"/>
              <a:defRPr/>
            </a:pPr>
            <a:r>
              <a:rPr lang="en-US" sz="2000" kern="0" dirty="0"/>
              <a:t>       vary after sample mean has been calculated.</a:t>
            </a:r>
          </a:p>
          <a:p>
            <a:pPr marL="358775" lvl="1" indent="-244475" defTabSz="857250" eaLnBrk="0" hangingPunct="0">
              <a:lnSpc>
                <a:spcPct val="70000"/>
              </a:lnSpc>
              <a:spcBef>
                <a:spcPct val="20000"/>
              </a:spcBef>
              <a:spcAft>
                <a:spcPct val="20000"/>
              </a:spcAft>
              <a:buSzPct val="80000"/>
              <a:defRPr/>
            </a:pPr>
            <a:endParaRPr lang="en-US" sz="2000" kern="0" dirty="0"/>
          </a:p>
          <a:p>
            <a:pPr marL="358775" lvl="1" indent="-244475" defTabSz="857250" eaLnBrk="0" hangingPunct="0">
              <a:lnSpc>
                <a:spcPct val="160000"/>
              </a:lnSpc>
              <a:spcBef>
                <a:spcPct val="20000"/>
              </a:spcBef>
              <a:spcAft>
                <a:spcPct val="20000"/>
              </a:spcAft>
              <a:buSzPct val="80000"/>
              <a:defRPr/>
            </a:pPr>
            <a:r>
              <a:rPr lang="en-US" sz="2000" kern="0" dirty="0"/>
              <a:t>       Suppose the mean of 3 numbers is 8.0</a:t>
            </a:r>
          </a:p>
          <a:p>
            <a:pPr marL="714375" lvl="2" indent="-247650" defTabSz="857250" eaLnBrk="0" hangingPunct="0">
              <a:spcBef>
                <a:spcPct val="20000"/>
              </a:spcBef>
              <a:spcAft>
                <a:spcPct val="20000"/>
              </a:spcAft>
              <a:buSzPct val="80000"/>
              <a:defRPr/>
            </a:pPr>
            <a:r>
              <a:rPr lang="en-US" sz="2000" kern="0" dirty="0"/>
              <a:t>   Let X</a:t>
            </a:r>
            <a:r>
              <a:rPr lang="en-US" sz="2000" kern="0" baseline="-25000" dirty="0"/>
              <a:t>1</a:t>
            </a:r>
            <a:r>
              <a:rPr lang="en-US" sz="2000" kern="0" dirty="0"/>
              <a:t> = 7</a:t>
            </a:r>
          </a:p>
          <a:p>
            <a:pPr marL="714375" lvl="2" indent="-247650" defTabSz="857250" eaLnBrk="0" hangingPunct="0">
              <a:spcBef>
                <a:spcPct val="20000"/>
              </a:spcBef>
              <a:spcAft>
                <a:spcPct val="20000"/>
              </a:spcAft>
              <a:buSzPct val="80000"/>
              <a:defRPr/>
            </a:pPr>
            <a:r>
              <a:rPr lang="en-US" sz="2000" kern="0" dirty="0"/>
              <a:t>	Let X</a:t>
            </a:r>
            <a:r>
              <a:rPr lang="en-US" sz="2000" kern="0" baseline="-25000" dirty="0"/>
              <a:t>2</a:t>
            </a:r>
            <a:r>
              <a:rPr lang="en-US" sz="2000" kern="0" dirty="0"/>
              <a:t> = 8</a:t>
            </a:r>
          </a:p>
          <a:p>
            <a:pPr marL="714375" lvl="2" indent="-247650" defTabSz="857250" eaLnBrk="0" hangingPunct="0">
              <a:spcBef>
                <a:spcPct val="20000"/>
              </a:spcBef>
              <a:spcAft>
                <a:spcPct val="20000"/>
              </a:spcAft>
              <a:buSzPct val="80000"/>
              <a:defRPr/>
            </a:pPr>
            <a:r>
              <a:rPr lang="en-US" sz="2000" kern="0" dirty="0"/>
              <a:t>	What is</a:t>
            </a:r>
            <a:r>
              <a:rPr lang="en-US" sz="2000" kern="0" dirty="0">
                <a:solidFill>
                  <a:schemeClr val="folHlink"/>
                </a:solidFill>
              </a:rPr>
              <a:t> </a:t>
            </a:r>
            <a:r>
              <a:rPr lang="en-US" sz="2000" b="1" kern="0" dirty="0"/>
              <a:t>X</a:t>
            </a:r>
            <a:r>
              <a:rPr lang="en-US" sz="2000" b="1" kern="0" baseline="-25000" dirty="0"/>
              <a:t>3</a:t>
            </a:r>
            <a:r>
              <a:rPr lang="en-US" sz="2000" kern="0" dirty="0"/>
              <a:t>?</a:t>
            </a:r>
          </a:p>
          <a:p>
            <a:pPr marL="714375" lvl="2" indent="-247650" defTabSz="857250" eaLnBrk="0" hangingPunct="0">
              <a:spcBef>
                <a:spcPct val="20000"/>
              </a:spcBef>
              <a:spcAft>
                <a:spcPct val="20000"/>
              </a:spcAft>
              <a:buSzPct val="80000"/>
              <a:defRPr/>
            </a:pPr>
            <a:endParaRPr lang="en-US" sz="2000" kern="0" dirty="0"/>
          </a:p>
        </p:txBody>
      </p:sp>
      <p:sp>
        <p:nvSpPr>
          <p:cNvPr id="12"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16</a:t>
            </a:fld>
            <a:endParaRPr lang="en-AU"/>
          </a:p>
        </p:txBody>
      </p:sp>
    </p:spTree>
    <p:extLst>
      <p:ext uri="{BB962C8B-B14F-4D97-AF65-F5344CB8AC3E}">
        <p14:creationId xmlns:p14="http://schemas.microsoft.com/office/powerpoint/2010/main" val="3596510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a:bodyPr>
          <a:lstStyle/>
          <a:p>
            <a:pPr algn="ctr"/>
            <a:r>
              <a:rPr lang="en-US" sz="3600" b="1" dirty="0">
                <a:solidFill>
                  <a:schemeClr val="accent1"/>
                </a:solidFill>
                <a:ea typeface="ＭＳ Ｐゴシック" pitchFamily="34" charset="-128"/>
              </a:rPr>
              <a:t>Student</a:t>
            </a:r>
            <a:r>
              <a:rPr lang="en-US" altLang="en-US" sz="3600" b="1" dirty="0">
                <a:solidFill>
                  <a:schemeClr val="accent1"/>
                </a:solidFill>
                <a:ea typeface="ＭＳ Ｐゴシック" pitchFamily="34" charset="-128"/>
              </a:rPr>
              <a:t>’</a:t>
            </a:r>
            <a:r>
              <a:rPr lang="en-US" sz="3600" b="1" dirty="0">
                <a:solidFill>
                  <a:schemeClr val="accent1"/>
                </a:solidFill>
                <a:ea typeface="ＭＳ Ｐゴシック" pitchFamily="34" charset="-128"/>
              </a:rPr>
              <a:t>s t Table</a:t>
            </a:r>
            <a:endParaRPr lang="en-AU" sz="3600" b="1" dirty="0">
              <a:solidFill>
                <a:schemeClr val="accent1"/>
              </a:solidFill>
              <a:ea typeface="ＭＳ Ｐゴシック" pitchFamily="34" charset="-128"/>
            </a:endParaRPr>
          </a:p>
        </p:txBody>
      </p:sp>
      <p:sp>
        <p:nvSpPr>
          <p:cNvPr id="5" name="Rectangle 2"/>
          <p:cNvSpPr>
            <a:spLocks noChangeArrowheads="1"/>
          </p:cNvSpPr>
          <p:nvPr/>
        </p:nvSpPr>
        <p:spPr bwMode="auto">
          <a:xfrm>
            <a:off x="3251200" y="2486026"/>
            <a:ext cx="990600" cy="708025"/>
          </a:xfrm>
          <a:prstGeom prst="rect">
            <a:avLst/>
          </a:prstGeom>
          <a:solidFill>
            <a:schemeClr val="accent5"/>
          </a:solidFill>
          <a:ln w="12700">
            <a:noFill/>
            <a:miter lim="800000"/>
            <a:headEnd/>
            <a:tailEnd/>
          </a:ln>
          <a:effectLst/>
        </p:spPr>
        <p:txBody>
          <a:bodyPr wrap="none" anchor="ctr"/>
          <a:lstStyle/>
          <a:p>
            <a:pPr>
              <a:defRPr/>
            </a:pPr>
            <a:endParaRPr lang="en-AU"/>
          </a:p>
        </p:txBody>
      </p:sp>
      <p:sp>
        <p:nvSpPr>
          <p:cNvPr id="6" name="Rectangle 4"/>
          <p:cNvSpPr>
            <a:spLocks noChangeArrowheads="1"/>
          </p:cNvSpPr>
          <p:nvPr/>
        </p:nvSpPr>
        <p:spPr bwMode="auto">
          <a:xfrm>
            <a:off x="3251200" y="1876425"/>
            <a:ext cx="2895600" cy="609600"/>
          </a:xfrm>
          <a:prstGeom prst="rect">
            <a:avLst/>
          </a:prstGeom>
          <a:solidFill>
            <a:schemeClr val="accent5"/>
          </a:solidFill>
          <a:ln w="12700">
            <a:noFill/>
            <a:miter lim="800000"/>
            <a:headEnd/>
            <a:tailEnd/>
          </a:ln>
          <a:effectLst/>
        </p:spPr>
        <p:txBody>
          <a:bodyPr wrap="none" anchor="ctr"/>
          <a:lstStyle/>
          <a:p>
            <a:pPr>
              <a:defRPr/>
            </a:pPr>
            <a:endParaRPr lang="en-AU"/>
          </a:p>
        </p:txBody>
      </p:sp>
      <p:sp>
        <p:nvSpPr>
          <p:cNvPr id="7" name="Rectangle 5"/>
          <p:cNvSpPr>
            <a:spLocks noChangeArrowheads="1"/>
          </p:cNvSpPr>
          <p:nvPr/>
        </p:nvSpPr>
        <p:spPr bwMode="auto">
          <a:xfrm>
            <a:off x="3251200" y="1876425"/>
            <a:ext cx="2895600" cy="469900"/>
          </a:xfrm>
          <a:prstGeom prst="rect">
            <a:avLst/>
          </a:prstGeom>
          <a:solidFill>
            <a:schemeClr val="accent5"/>
          </a:solidFill>
          <a:ln w="12700">
            <a:noFill/>
            <a:miter lim="800000"/>
            <a:headEnd/>
            <a:tailEnd/>
          </a:ln>
          <a:effectLst/>
        </p:spPr>
        <p:txBody>
          <a:bodyPr lIns="90488" tIns="44450" rIns="90488" bIns="44450">
            <a:spAutoFit/>
          </a:bodyPr>
          <a:lstStyle/>
          <a:p>
            <a:pPr eaLnBrk="0" hangingPunct="0">
              <a:defRPr/>
            </a:pPr>
            <a:r>
              <a:rPr lang="en-US" sz="2500" b="1" dirty="0">
                <a:solidFill>
                  <a:srgbClr val="010000"/>
                </a:solidFill>
                <a:latin typeface="Arial" charset="0"/>
              </a:rPr>
              <a:t>Upper Tail Area</a:t>
            </a:r>
          </a:p>
        </p:txBody>
      </p:sp>
      <p:sp>
        <p:nvSpPr>
          <p:cNvPr id="8" name="Rectangle 6"/>
          <p:cNvSpPr>
            <a:spLocks noChangeArrowheads="1"/>
          </p:cNvSpPr>
          <p:nvPr/>
        </p:nvSpPr>
        <p:spPr bwMode="auto">
          <a:xfrm>
            <a:off x="2679700" y="2463801"/>
            <a:ext cx="590550" cy="708025"/>
          </a:xfrm>
          <a:prstGeom prst="rect">
            <a:avLst/>
          </a:prstGeom>
          <a:solidFill>
            <a:schemeClr val="accent5"/>
          </a:solidFill>
          <a:ln w="12700">
            <a:noFill/>
            <a:miter lim="800000"/>
            <a:headEnd/>
            <a:tailEnd/>
          </a:ln>
          <a:effectLst/>
        </p:spPr>
        <p:txBody>
          <a:bodyPr wrap="none" anchor="ctr"/>
          <a:lstStyle/>
          <a:p>
            <a:pPr>
              <a:defRPr/>
            </a:pPr>
            <a:endParaRPr lang="en-AU"/>
          </a:p>
        </p:txBody>
      </p:sp>
      <p:sp>
        <p:nvSpPr>
          <p:cNvPr id="9" name="Rectangle 7"/>
          <p:cNvSpPr>
            <a:spLocks noChangeArrowheads="1"/>
          </p:cNvSpPr>
          <p:nvPr/>
        </p:nvSpPr>
        <p:spPr bwMode="auto">
          <a:xfrm>
            <a:off x="2705101" y="2549525"/>
            <a:ext cx="684213" cy="859210"/>
          </a:xfrm>
          <a:prstGeom prst="rect">
            <a:avLst/>
          </a:prstGeom>
          <a:solidFill>
            <a:schemeClr val="accent5"/>
          </a:solidFill>
          <a:ln w="12700">
            <a:noFill/>
            <a:miter lim="800000"/>
            <a:headEnd/>
            <a:tailEnd/>
          </a:ln>
          <a:effectLst/>
        </p:spPr>
        <p:txBody>
          <a:bodyPr lIns="90488" tIns="44450" rIns="90488" bIns="44450">
            <a:spAutoFit/>
          </a:bodyPr>
          <a:lstStyle/>
          <a:p>
            <a:pPr eaLnBrk="0" hangingPunct="0">
              <a:defRPr/>
            </a:pPr>
            <a:r>
              <a:rPr lang="en-US" sz="2500" b="1" dirty="0" err="1">
                <a:latin typeface="Arial" charset="0"/>
              </a:rPr>
              <a:t>d.f</a:t>
            </a:r>
            <a:endParaRPr lang="en-US" sz="2500" b="1" dirty="0">
              <a:latin typeface="Arial" charset="0"/>
            </a:endParaRPr>
          </a:p>
          <a:p>
            <a:pPr eaLnBrk="0" hangingPunct="0">
              <a:defRPr/>
            </a:pPr>
            <a:endParaRPr lang="en-US" sz="2500" b="1" dirty="0">
              <a:latin typeface="Arial" charset="0"/>
            </a:endParaRPr>
          </a:p>
        </p:txBody>
      </p:sp>
      <p:sp>
        <p:nvSpPr>
          <p:cNvPr id="10" name="Rectangle 8"/>
          <p:cNvSpPr>
            <a:spLocks noChangeArrowheads="1"/>
          </p:cNvSpPr>
          <p:nvPr/>
        </p:nvSpPr>
        <p:spPr bwMode="auto">
          <a:xfrm>
            <a:off x="3411538" y="2549525"/>
            <a:ext cx="677862" cy="469900"/>
          </a:xfrm>
          <a:prstGeom prst="rect">
            <a:avLst/>
          </a:prstGeom>
          <a:solidFill>
            <a:schemeClr val="accent5"/>
          </a:solidFill>
          <a:ln w="12700">
            <a:noFill/>
            <a:miter lim="800000"/>
            <a:headEnd/>
            <a:tailEnd/>
          </a:ln>
          <a:effectLst/>
        </p:spPr>
        <p:txBody>
          <a:bodyPr lIns="90488" tIns="44450" rIns="90488" bIns="44450">
            <a:spAutoFit/>
          </a:bodyPr>
          <a:lstStyle/>
          <a:p>
            <a:pPr eaLnBrk="0" hangingPunct="0">
              <a:defRPr/>
            </a:pPr>
            <a:r>
              <a:rPr lang="en-US" sz="2500" dirty="0">
                <a:solidFill>
                  <a:srgbClr val="010000"/>
                </a:solidFill>
                <a:latin typeface="Arial" charset="0"/>
              </a:rPr>
              <a:t>.25</a:t>
            </a:r>
          </a:p>
        </p:txBody>
      </p:sp>
      <p:sp>
        <p:nvSpPr>
          <p:cNvPr id="11" name="Rectangle 9"/>
          <p:cNvSpPr>
            <a:spLocks noChangeArrowheads="1"/>
          </p:cNvSpPr>
          <p:nvPr/>
        </p:nvSpPr>
        <p:spPr bwMode="auto">
          <a:xfrm>
            <a:off x="4210050" y="2463801"/>
            <a:ext cx="1022350" cy="708025"/>
          </a:xfrm>
          <a:prstGeom prst="rect">
            <a:avLst/>
          </a:prstGeom>
          <a:solidFill>
            <a:schemeClr val="accent5"/>
          </a:solidFill>
          <a:ln w="12700">
            <a:noFill/>
            <a:miter lim="800000"/>
            <a:headEnd/>
            <a:tailEnd/>
          </a:ln>
          <a:effectLst/>
        </p:spPr>
        <p:txBody>
          <a:bodyPr wrap="none" anchor="ctr"/>
          <a:lstStyle/>
          <a:p>
            <a:pPr>
              <a:defRPr/>
            </a:pPr>
            <a:endParaRPr lang="en-AU"/>
          </a:p>
        </p:txBody>
      </p:sp>
      <p:sp>
        <p:nvSpPr>
          <p:cNvPr id="12" name="Rectangle 10"/>
          <p:cNvSpPr>
            <a:spLocks noChangeArrowheads="1"/>
          </p:cNvSpPr>
          <p:nvPr/>
        </p:nvSpPr>
        <p:spPr bwMode="auto">
          <a:xfrm>
            <a:off x="4356100" y="2549525"/>
            <a:ext cx="723900" cy="469900"/>
          </a:xfrm>
          <a:prstGeom prst="rect">
            <a:avLst/>
          </a:prstGeom>
          <a:solidFill>
            <a:schemeClr val="accent5"/>
          </a:solidFill>
          <a:ln w="12700">
            <a:noFill/>
            <a:miter lim="800000"/>
            <a:headEnd/>
            <a:tailEnd/>
          </a:ln>
          <a:effectLst/>
        </p:spPr>
        <p:txBody>
          <a:bodyPr lIns="90488" tIns="44450" rIns="90488" bIns="44450">
            <a:spAutoFit/>
          </a:bodyPr>
          <a:lstStyle/>
          <a:p>
            <a:pPr eaLnBrk="0" hangingPunct="0">
              <a:defRPr/>
            </a:pPr>
            <a:r>
              <a:rPr lang="en-US" sz="2500">
                <a:solidFill>
                  <a:srgbClr val="010000"/>
                </a:solidFill>
                <a:latin typeface="Arial" charset="0"/>
              </a:rPr>
              <a:t>.10</a:t>
            </a:r>
          </a:p>
        </p:txBody>
      </p:sp>
      <p:sp>
        <p:nvSpPr>
          <p:cNvPr id="13" name="Rectangle 11"/>
          <p:cNvSpPr>
            <a:spLocks noChangeArrowheads="1"/>
          </p:cNvSpPr>
          <p:nvPr/>
        </p:nvSpPr>
        <p:spPr bwMode="auto">
          <a:xfrm>
            <a:off x="5184776" y="2463801"/>
            <a:ext cx="962025" cy="695325"/>
          </a:xfrm>
          <a:prstGeom prst="rect">
            <a:avLst/>
          </a:prstGeom>
          <a:solidFill>
            <a:schemeClr val="accent5"/>
          </a:solidFill>
          <a:ln w="12700">
            <a:noFill/>
            <a:miter lim="800000"/>
            <a:headEnd/>
            <a:tailEnd/>
          </a:ln>
          <a:effectLst/>
        </p:spPr>
        <p:txBody>
          <a:bodyPr wrap="none" anchor="ctr"/>
          <a:lstStyle/>
          <a:p>
            <a:pPr>
              <a:defRPr/>
            </a:pPr>
            <a:endParaRPr lang="en-AU"/>
          </a:p>
        </p:txBody>
      </p:sp>
      <p:sp>
        <p:nvSpPr>
          <p:cNvPr id="14" name="Rectangle 12"/>
          <p:cNvSpPr>
            <a:spLocks noChangeArrowheads="1"/>
          </p:cNvSpPr>
          <p:nvPr/>
        </p:nvSpPr>
        <p:spPr bwMode="auto">
          <a:xfrm>
            <a:off x="5294313" y="2555875"/>
            <a:ext cx="698910" cy="536044"/>
          </a:xfrm>
          <a:prstGeom prst="rect">
            <a:avLst/>
          </a:prstGeom>
          <a:solidFill>
            <a:schemeClr val="accent5"/>
          </a:solidFill>
          <a:ln w="12700">
            <a:noFill/>
            <a:miter lim="800000"/>
            <a:headEnd/>
            <a:tailEnd/>
          </a:ln>
          <a:effectLst/>
        </p:spPr>
        <p:txBody>
          <a:bodyPr wrap="none" lIns="90488" tIns="44450" rIns="90488" bIns="44450">
            <a:spAutoFit/>
          </a:bodyPr>
          <a:lstStyle/>
          <a:p>
            <a:pPr eaLnBrk="0" hangingPunct="0">
              <a:defRPr/>
            </a:pPr>
            <a:r>
              <a:rPr lang="en-US" sz="2900" b="1" dirty="0">
                <a:solidFill>
                  <a:srgbClr val="010000"/>
                </a:solidFill>
                <a:latin typeface="Arial" charset="0"/>
              </a:rPr>
              <a:t>.05</a:t>
            </a:r>
          </a:p>
        </p:txBody>
      </p:sp>
      <p:sp>
        <p:nvSpPr>
          <p:cNvPr id="15" name="Rectangle 13"/>
          <p:cNvSpPr>
            <a:spLocks noChangeArrowheads="1"/>
          </p:cNvSpPr>
          <p:nvPr/>
        </p:nvSpPr>
        <p:spPr bwMode="auto">
          <a:xfrm>
            <a:off x="2679700" y="3171825"/>
            <a:ext cx="590550" cy="685800"/>
          </a:xfrm>
          <a:prstGeom prst="rect">
            <a:avLst/>
          </a:prstGeom>
          <a:solidFill>
            <a:schemeClr val="accent5"/>
          </a:solidFill>
          <a:ln w="12700">
            <a:noFill/>
            <a:miter lim="800000"/>
            <a:headEnd/>
            <a:tailEnd/>
          </a:ln>
          <a:effectLst/>
        </p:spPr>
        <p:txBody>
          <a:bodyPr wrap="none" anchor="ctr"/>
          <a:lstStyle/>
          <a:p>
            <a:pPr>
              <a:defRPr/>
            </a:pPr>
            <a:endParaRPr lang="en-AU"/>
          </a:p>
        </p:txBody>
      </p:sp>
      <p:sp>
        <p:nvSpPr>
          <p:cNvPr id="16" name="Rectangle 14"/>
          <p:cNvSpPr>
            <a:spLocks noChangeArrowheads="1"/>
          </p:cNvSpPr>
          <p:nvPr/>
        </p:nvSpPr>
        <p:spPr bwMode="auto">
          <a:xfrm>
            <a:off x="2786063" y="3287713"/>
            <a:ext cx="360362" cy="474662"/>
          </a:xfrm>
          <a:prstGeom prst="rect">
            <a:avLst/>
          </a:prstGeom>
          <a:solidFill>
            <a:schemeClr val="accent5"/>
          </a:solidFill>
          <a:ln w="12700">
            <a:noFill/>
            <a:miter lim="800000"/>
            <a:headEnd/>
            <a:tailEnd/>
          </a:ln>
          <a:effectLst/>
        </p:spPr>
        <p:txBody>
          <a:bodyPr wrap="none" lIns="90488" tIns="44450" rIns="90488" bIns="44450">
            <a:spAutoFit/>
          </a:bodyPr>
          <a:lstStyle/>
          <a:p>
            <a:pPr eaLnBrk="0" hangingPunct="0">
              <a:defRPr/>
            </a:pPr>
            <a:r>
              <a:rPr lang="en-US" sz="2500" dirty="0">
                <a:latin typeface="Arial" charset="0"/>
              </a:rPr>
              <a:t>1</a:t>
            </a:r>
          </a:p>
        </p:txBody>
      </p:sp>
      <p:sp>
        <p:nvSpPr>
          <p:cNvPr id="26641" name="Rectangle 15"/>
          <p:cNvSpPr>
            <a:spLocks noChangeArrowheads="1"/>
          </p:cNvSpPr>
          <p:nvPr/>
        </p:nvSpPr>
        <p:spPr bwMode="auto">
          <a:xfrm>
            <a:off x="3233739" y="3287714"/>
            <a:ext cx="984245" cy="4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500">
                <a:latin typeface="Arial" charset="0"/>
              </a:rPr>
              <a:t>1.000</a:t>
            </a:r>
          </a:p>
        </p:txBody>
      </p:sp>
      <p:sp>
        <p:nvSpPr>
          <p:cNvPr id="26642" name="Rectangle 16"/>
          <p:cNvSpPr>
            <a:spLocks noChangeArrowheads="1"/>
          </p:cNvSpPr>
          <p:nvPr/>
        </p:nvSpPr>
        <p:spPr bwMode="auto">
          <a:xfrm>
            <a:off x="4178301" y="3287714"/>
            <a:ext cx="984245" cy="4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500">
                <a:latin typeface="Arial" charset="0"/>
              </a:rPr>
              <a:t>3.078</a:t>
            </a:r>
          </a:p>
        </p:txBody>
      </p:sp>
      <p:sp>
        <p:nvSpPr>
          <p:cNvPr id="26643" name="Rectangle 17"/>
          <p:cNvSpPr>
            <a:spLocks noChangeArrowheads="1"/>
          </p:cNvSpPr>
          <p:nvPr/>
        </p:nvSpPr>
        <p:spPr bwMode="auto">
          <a:xfrm>
            <a:off x="5146676" y="3287714"/>
            <a:ext cx="984245" cy="4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500">
                <a:latin typeface="Arial" charset="0"/>
              </a:rPr>
              <a:t>6.314</a:t>
            </a:r>
          </a:p>
        </p:txBody>
      </p:sp>
      <p:sp>
        <p:nvSpPr>
          <p:cNvPr id="20" name="Rectangle 18"/>
          <p:cNvSpPr>
            <a:spLocks noChangeArrowheads="1"/>
          </p:cNvSpPr>
          <p:nvPr/>
        </p:nvSpPr>
        <p:spPr bwMode="auto">
          <a:xfrm>
            <a:off x="2679700" y="3862389"/>
            <a:ext cx="590550" cy="695325"/>
          </a:xfrm>
          <a:prstGeom prst="rect">
            <a:avLst/>
          </a:prstGeom>
          <a:solidFill>
            <a:schemeClr val="accent5"/>
          </a:solidFill>
          <a:ln w="12700">
            <a:noFill/>
            <a:miter lim="800000"/>
            <a:headEnd/>
            <a:tailEnd/>
          </a:ln>
          <a:effectLst/>
        </p:spPr>
        <p:txBody>
          <a:bodyPr wrap="none" anchor="ctr"/>
          <a:lstStyle/>
          <a:p>
            <a:pPr>
              <a:defRPr/>
            </a:pPr>
            <a:endParaRPr lang="en-AU"/>
          </a:p>
        </p:txBody>
      </p:sp>
      <p:sp>
        <p:nvSpPr>
          <p:cNvPr id="26645" name="Rectangle 19"/>
          <p:cNvSpPr>
            <a:spLocks noChangeArrowheads="1"/>
          </p:cNvSpPr>
          <p:nvPr/>
        </p:nvSpPr>
        <p:spPr bwMode="auto">
          <a:xfrm>
            <a:off x="2773364" y="3954464"/>
            <a:ext cx="388937"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900" b="1">
                <a:latin typeface="Arial" charset="0"/>
              </a:rPr>
              <a:t>2</a:t>
            </a:r>
          </a:p>
        </p:txBody>
      </p:sp>
      <p:sp>
        <p:nvSpPr>
          <p:cNvPr id="26646" name="Rectangle 20"/>
          <p:cNvSpPr>
            <a:spLocks noChangeArrowheads="1"/>
          </p:cNvSpPr>
          <p:nvPr/>
        </p:nvSpPr>
        <p:spPr bwMode="auto">
          <a:xfrm>
            <a:off x="3233739" y="3948114"/>
            <a:ext cx="984245" cy="4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500">
                <a:latin typeface="Arial" charset="0"/>
              </a:rPr>
              <a:t>0.817</a:t>
            </a:r>
          </a:p>
        </p:txBody>
      </p:sp>
      <p:sp>
        <p:nvSpPr>
          <p:cNvPr id="26647" name="Rectangle 21"/>
          <p:cNvSpPr>
            <a:spLocks noChangeArrowheads="1"/>
          </p:cNvSpPr>
          <p:nvPr/>
        </p:nvSpPr>
        <p:spPr bwMode="auto">
          <a:xfrm>
            <a:off x="4178301" y="3948114"/>
            <a:ext cx="984245" cy="4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500">
                <a:latin typeface="Arial" charset="0"/>
              </a:rPr>
              <a:t>1.886</a:t>
            </a:r>
          </a:p>
        </p:txBody>
      </p:sp>
      <p:sp>
        <p:nvSpPr>
          <p:cNvPr id="26648" name="Rectangle 22"/>
          <p:cNvSpPr>
            <a:spLocks noChangeArrowheads="1"/>
          </p:cNvSpPr>
          <p:nvPr/>
        </p:nvSpPr>
        <p:spPr bwMode="auto">
          <a:xfrm>
            <a:off x="5103813" y="3981451"/>
            <a:ext cx="9842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500" b="1">
                <a:latin typeface="Arial" charset="0"/>
              </a:rPr>
              <a:t>2.920</a:t>
            </a:r>
          </a:p>
        </p:txBody>
      </p:sp>
      <p:sp>
        <p:nvSpPr>
          <p:cNvPr id="25" name="Rectangle 23"/>
          <p:cNvSpPr>
            <a:spLocks noChangeArrowheads="1"/>
          </p:cNvSpPr>
          <p:nvPr/>
        </p:nvSpPr>
        <p:spPr bwMode="auto">
          <a:xfrm>
            <a:off x="2679700" y="4543425"/>
            <a:ext cx="590550" cy="674688"/>
          </a:xfrm>
          <a:prstGeom prst="rect">
            <a:avLst/>
          </a:prstGeom>
          <a:solidFill>
            <a:schemeClr val="accent5"/>
          </a:solidFill>
          <a:ln w="12700">
            <a:noFill/>
            <a:miter lim="800000"/>
            <a:headEnd/>
            <a:tailEnd/>
          </a:ln>
          <a:effectLst/>
        </p:spPr>
        <p:txBody>
          <a:bodyPr wrap="none" anchor="ctr"/>
          <a:lstStyle/>
          <a:p>
            <a:pPr>
              <a:defRPr/>
            </a:pPr>
            <a:endParaRPr lang="en-AU"/>
          </a:p>
        </p:txBody>
      </p:sp>
      <p:sp>
        <p:nvSpPr>
          <p:cNvPr id="26650" name="Rectangle 24"/>
          <p:cNvSpPr>
            <a:spLocks noChangeArrowheads="1"/>
          </p:cNvSpPr>
          <p:nvPr/>
        </p:nvSpPr>
        <p:spPr bwMode="auto">
          <a:xfrm>
            <a:off x="2786063" y="4668838"/>
            <a:ext cx="360362"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500">
                <a:latin typeface="Arial" charset="0"/>
              </a:rPr>
              <a:t>3</a:t>
            </a:r>
          </a:p>
        </p:txBody>
      </p:sp>
      <p:sp>
        <p:nvSpPr>
          <p:cNvPr id="26651" name="Rectangle 25"/>
          <p:cNvSpPr>
            <a:spLocks noChangeArrowheads="1"/>
          </p:cNvSpPr>
          <p:nvPr/>
        </p:nvSpPr>
        <p:spPr bwMode="auto">
          <a:xfrm>
            <a:off x="3233739" y="4668839"/>
            <a:ext cx="984245" cy="4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500">
                <a:latin typeface="Arial" charset="0"/>
              </a:rPr>
              <a:t>0.765</a:t>
            </a:r>
          </a:p>
        </p:txBody>
      </p:sp>
      <p:sp>
        <p:nvSpPr>
          <p:cNvPr id="26652" name="Rectangle 26"/>
          <p:cNvSpPr>
            <a:spLocks noChangeArrowheads="1"/>
          </p:cNvSpPr>
          <p:nvPr/>
        </p:nvSpPr>
        <p:spPr bwMode="auto">
          <a:xfrm>
            <a:off x="4178301" y="4668839"/>
            <a:ext cx="984245" cy="4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500">
                <a:latin typeface="Arial" charset="0"/>
              </a:rPr>
              <a:t>1.638</a:t>
            </a:r>
          </a:p>
        </p:txBody>
      </p:sp>
      <p:sp>
        <p:nvSpPr>
          <p:cNvPr id="26653" name="Rectangle 27"/>
          <p:cNvSpPr>
            <a:spLocks noChangeArrowheads="1"/>
          </p:cNvSpPr>
          <p:nvPr/>
        </p:nvSpPr>
        <p:spPr bwMode="auto">
          <a:xfrm>
            <a:off x="5146676" y="4668839"/>
            <a:ext cx="984245" cy="4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500">
                <a:latin typeface="Arial" charset="0"/>
              </a:rPr>
              <a:t>2.353</a:t>
            </a:r>
          </a:p>
        </p:txBody>
      </p:sp>
      <p:sp>
        <p:nvSpPr>
          <p:cNvPr id="26654" name="Line 28"/>
          <p:cNvSpPr>
            <a:spLocks noChangeShapeType="1"/>
          </p:cNvSpPr>
          <p:nvPr/>
        </p:nvSpPr>
        <p:spPr bwMode="auto">
          <a:xfrm flipH="1">
            <a:off x="8253413" y="3962400"/>
            <a:ext cx="0" cy="1752600"/>
          </a:xfrm>
          <a:prstGeom prst="line">
            <a:avLst/>
          </a:prstGeom>
          <a:noFill/>
          <a:ln w="25400"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55" name="Rectangle 29"/>
          <p:cNvSpPr>
            <a:spLocks noChangeArrowheads="1"/>
          </p:cNvSpPr>
          <p:nvPr/>
        </p:nvSpPr>
        <p:spPr bwMode="auto">
          <a:xfrm>
            <a:off x="8167689" y="4708525"/>
            <a:ext cx="920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endParaRPr lang="en-AU"/>
          </a:p>
        </p:txBody>
      </p:sp>
      <p:sp>
        <p:nvSpPr>
          <p:cNvPr id="32" name="Freeform 30"/>
          <p:cNvSpPr>
            <a:spLocks/>
          </p:cNvSpPr>
          <p:nvPr/>
        </p:nvSpPr>
        <p:spPr bwMode="auto">
          <a:xfrm>
            <a:off x="9167813" y="5210176"/>
            <a:ext cx="819150" cy="500063"/>
          </a:xfrm>
          <a:custGeom>
            <a:avLst/>
            <a:gdLst/>
            <a:ahLst/>
            <a:cxnLst>
              <a:cxn ang="0">
                <a:pos x="6" y="0"/>
              </a:cxn>
              <a:cxn ang="0">
                <a:pos x="6" y="24"/>
              </a:cxn>
              <a:cxn ang="0">
                <a:pos x="10" y="8"/>
              </a:cxn>
              <a:cxn ang="0">
                <a:pos x="40" y="51"/>
              </a:cxn>
              <a:cxn ang="0">
                <a:pos x="112" y="123"/>
              </a:cxn>
              <a:cxn ang="0">
                <a:pos x="139" y="152"/>
              </a:cxn>
              <a:cxn ang="0">
                <a:pos x="182" y="195"/>
              </a:cxn>
              <a:cxn ang="0">
                <a:pos x="212" y="209"/>
              </a:cxn>
              <a:cxn ang="0">
                <a:pos x="270" y="238"/>
              </a:cxn>
              <a:cxn ang="0">
                <a:pos x="327" y="267"/>
              </a:cxn>
              <a:cxn ang="0">
                <a:pos x="413" y="295"/>
              </a:cxn>
              <a:cxn ang="0">
                <a:pos x="516" y="315"/>
              </a:cxn>
              <a:cxn ang="0">
                <a:pos x="12" y="312"/>
              </a:cxn>
              <a:cxn ang="0">
                <a:pos x="0" y="12"/>
              </a:cxn>
            </a:cxnLst>
            <a:rect l="0" t="0" r="r" b="b"/>
            <a:pathLst>
              <a:path w="516" h="315">
                <a:moveTo>
                  <a:pt x="6" y="0"/>
                </a:moveTo>
                <a:lnTo>
                  <a:pt x="6" y="24"/>
                </a:lnTo>
                <a:lnTo>
                  <a:pt x="10" y="8"/>
                </a:lnTo>
                <a:lnTo>
                  <a:pt x="40" y="51"/>
                </a:lnTo>
                <a:lnTo>
                  <a:pt x="112" y="123"/>
                </a:lnTo>
                <a:lnTo>
                  <a:pt x="139" y="152"/>
                </a:lnTo>
                <a:lnTo>
                  <a:pt x="182" y="195"/>
                </a:lnTo>
                <a:lnTo>
                  <a:pt x="212" y="209"/>
                </a:lnTo>
                <a:lnTo>
                  <a:pt x="270" y="238"/>
                </a:lnTo>
                <a:lnTo>
                  <a:pt x="327" y="267"/>
                </a:lnTo>
                <a:lnTo>
                  <a:pt x="413" y="295"/>
                </a:lnTo>
                <a:lnTo>
                  <a:pt x="516" y="315"/>
                </a:lnTo>
                <a:lnTo>
                  <a:pt x="12" y="312"/>
                </a:lnTo>
                <a:lnTo>
                  <a:pt x="0" y="12"/>
                </a:lnTo>
              </a:path>
            </a:pathLst>
          </a:custGeom>
          <a:solidFill>
            <a:schemeClr val="accent5"/>
          </a:solidFill>
          <a:ln w="12700" cap="rnd" cmpd="sng">
            <a:noFill/>
            <a:prstDash val="solid"/>
            <a:round/>
            <a:headEnd type="none" w="med" len="med"/>
            <a:tailEnd type="none" w="med" len="med"/>
          </a:ln>
          <a:effectLst/>
        </p:spPr>
        <p:txBody>
          <a:bodyPr/>
          <a:lstStyle/>
          <a:p>
            <a:pPr>
              <a:defRPr/>
            </a:pPr>
            <a:endParaRPr lang="en-AU"/>
          </a:p>
        </p:txBody>
      </p:sp>
      <p:sp>
        <p:nvSpPr>
          <p:cNvPr id="33" name="Freeform 31"/>
          <p:cNvSpPr>
            <a:spLocks/>
          </p:cNvSpPr>
          <p:nvPr/>
        </p:nvSpPr>
        <p:spPr bwMode="auto">
          <a:xfrm>
            <a:off x="8250239" y="3929063"/>
            <a:ext cx="1830387" cy="1763712"/>
          </a:xfrm>
          <a:custGeom>
            <a:avLst/>
            <a:gdLst/>
            <a:ahLst/>
            <a:cxnLst>
              <a:cxn ang="0">
                <a:pos x="1152" y="1110"/>
              </a:cxn>
              <a:cxn ang="0">
                <a:pos x="1031" y="1096"/>
              </a:cxn>
              <a:cxn ang="0">
                <a:pos x="971" y="1084"/>
              </a:cxn>
              <a:cxn ang="0">
                <a:pos x="909" y="1065"/>
              </a:cxn>
              <a:cxn ang="0">
                <a:pos x="849" y="1041"/>
              </a:cxn>
              <a:cxn ang="0">
                <a:pos x="788" y="1007"/>
              </a:cxn>
              <a:cxn ang="0">
                <a:pos x="728" y="961"/>
              </a:cxn>
              <a:cxn ang="0">
                <a:pos x="607" y="832"/>
              </a:cxn>
              <a:cxn ang="0">
                <a:pos x="485" y="650"/>
              </a:cxn>
              <a:cxn ang="0">
                <a:pos x="364" y="434"/>
              </a:cxn>
              <a:cxn ang="0">
                <a:pos x="304" y="323"/>
              </a:cxn>
              <a:cxn ang="0">
                <a:pos x="243" y="220"/>
              </a:cxn>
              <a:cxn ang="0">
                <a:pos x="183" y="130"/>
              </a:cxn>
              <a:cxn ang="0">
                <a:pos x="122" y="60"/>
              </a:cxn>
              <a:cxn ang="0">
                <a:pos x="62" y="16"/>
              </a:cxn>
              <a:cxn ang="0">
                <a:pos x="0" y="0"/>
              </a:cxn>
            </a:cxnLst>
            <a:rect l="0" t="0" r="r" b="b"/>
            <a:pathLst>
              <a:path w="1153" h="1111">
                <a:moveTo>
                  <a:pt x="1152" y="1110"/>
                </a:moveTo>
                <a:lnTo>
                  <a:pt x="1031" y="1096"/>
                </a:lnTo>
                <a:lnTo>
                  <a:pt x="971" y="1084"/>
                </a:lnTo>
                <a:lnTo>
                  <a:pt x="909" y="1065"/>
                </a:lnTo>
                <a:lnTo>
                  <a:pt x="849" y="1041"/>
                </a:lnTo>
                <a:lnTo>
                  <a:pt x="788" y="1007"/>
                </a:lnTo>
                <a:lnTo>
                  <a:pt x="728" y="961"/>
                </a:lnTo>
                <a:lnTo>
                  <a:pt x="607" y="832"/>
                </a:lnTo>
                <a:lnTo>
                  <a:pt x="485" y="650"/>
                </a:lnTo>
                <a:lnTo>
                  <a:pt x="364" y="434"/>
                </a:lnTo>
                <a:lnTo>
                  <a:pt x="304" y="323"/>
                </a:lnTo>
                <a:lnTo>
                  <a:pt x="243" y="220"/>
                </a:lnTo>
                <a:lnTo>
                  <a:pt x="183" y="130"/>
                </a:lnTo>
                <a:lnTo>
                  <a:pt x="122" y="60"/>
                </a:lnTo>
                <a:lnTo>
                  <a:pt x="62" y="16"/>
                </a:lnTo>
                <a:lnTo>
                  <a:pt x="0" y="0"/>
                </a:lnTo>
              </a:path>
            </a:pathLst>
          </a:custGeom>
          <a:noFill/>
          <a:ln w="50800" cap="rnd" cmpd="sng">
            <a:solidFill>
              <a:schemeClr val="accent4"/>
            </a:solidFill>
            <a:prstDash val="solid"/>
            <a:round/>
            <a:headEnd type="none" w="med" len="med"/>
            <a:tailEnd type="none" w="med" len="med"/>
          </a:ln>
          <a:effectLst/>
        </p:spPr>
        <p:txBody>
          <a:bodyPr/>
          <a:lstStyle/>
          <a:p>
            <a:pPr>
              <a:defRPr/>
            </a:pPr>
            <a:endParaRPr lang="en-AU"/>
          </a:p>
        </p:txBody>
      </p:sp>
      <p:sp>
        <p:nvSpPr>
          <p:cNvPr id="34" name="Freeform 32"/>
          <p:cNvSpPr>
            <a:spLocks/>
          </p:cNvSpPr>
          <p:nvPr/>
        </p:nvSpPr>
        <p:spPr bwMode="auto">
          <a:xfrm>
            <a:off x="6423025" y="3929063"/>
            <a:ext cx="1828800" cy="1763712"/>
          </a:xfrm>
          <a:custGeom>
            <a:avLst/>
            <a:gdLst/>
            <a:ahLst/>
            <a:cxnLst>
              <a:cxn ang="0">
                <a:pos x="0" y="1110"/>
              </a:cxn>
              <a:cxn ang="0">
                <a:pos x="121" y="1096"/>
              </a:cxn>
              <a:cxn ang="0">
                <a:pos x="182" y="1084"/>
              </a:cxn>
              <a:cxn ang="0">
                <a:pos x="242" y="1065"/>
              </a:cxn>
              <a:cxn ang="0">
                <a:pos x="304" y="1041"/>
              </a:cxn>
              <a:cxn ang="0">
                <a:pos x="363" y="1007"/>
              </a:cxn>
              <a:cxn ang="0">
                <a:pos x="425" y="961"/>
              </a:cxn>
              <a:cxn ang="0">
                <a:pos x="546" y="832"/>
              </a:cxn>
              <a:cxn ang="0">
                <a:pos x="666" y="650"/>
              </a:cxn>
              <a:cxn ang="0">
                <a:pos x="787" y="434"/>
              </a:cxn>
              <a:cxn ang="0">
                <a:pos x="849" y="323"/>
              </a:cxn>
              <a:cxn ang="0">
                <a:pos x="909" y="220"/>
              </a:cxn>
              <a:cxn ang="0">
                <a:pos x="970" y="130"/>
              </a:cxn>
              <a:cxn ang="0">
                <a:pos x="1030" y="60"/>
              </a:cxn>
              <a:cxn ang="0">
                <a:pos x="1091" y="16"/>
              </a:cxn>
              <a:cxn ang="0">
                <a:pos x="1151" y="0"/>
              </a:cxn>
            </a:cxnLst>
            <a:rect l="0" t="0" r="r" b="b"/>
            <a:pathLst>
              <a:path w="1152" h="1111">
                <a:moveTo>
                  <a:pt x="0" y="1110"/>
                </a:moveTo>
                <a:lnTo>
                  <a:pt x="121" y="1096"/>
                </a:lnTo>
                <a:lnTo>
                  <a:pt x="182" y="1084"/>
                </a:lnTo>
                <a:lnTo>
                  <a:pt x="242" y="1065"/>
                </a:lnTo>
                <a:lnTo>
                  <a:pt x="304" y="1041"/>
                </a:lnTo>
                <a:lnTo>
                  <a:pt x="363" y="1007"/>
                </a:lnTo>
                <a:lnTo>
                  <a:pt x="425" y="961"/>
                </a:lnTo>
                <a:lnTo>
                  <a:pt x="546" y="832"/>
                </a:lnTo>
                <a:lnTo>
                  <a:pt x="666" y="650"/>
                </a:lnTo>
                <a:lnTo>
                  <a:pt x="787" y="434"/>
                </a:lnTo>
                <a:lnTo>
                  <a:pt x="849" y="323"/>
                </a:lnTo>
                <a:lnTo>
                  <a:pt x="909" y="220"/>
                </a:lnTo>
                <a:lnTo>
                  <a:pt x="970" y="130"/>
                </a:lnTo>
                <a:lnTo>
                  <a:pt x="1030" y="60"/>
                </a:lnTo>
                <a:lnTo>
                  <a:pt x="1091" y="16"/>
                </a:lnTo>
                <a:lnTo>
                  <a:pt x="1151" y="0"/>
                </a:lnTo>
              </a:path>
            </a:pathLst>
          </a:custGeom>
          <a:noFill/>
          <a:ln w="50800" cap="rnd" cmpd="sng">
            <a:solidFill>
              <a:schemeClr val="accent4"/>
            </a:solidFill>
            <a:prstDash val="solid"/>
            <a:round/>
            <a:headEnd type="none" w="med" len="med"/>
            <a:tailEnd type="none" w="med" len="med"/>
          </a:ln>
          <a:effectLst/>
        </p:spPr>
        <p:txBody>
          <a:bodyPr/>
          <a:lstStyle/>
          <a:p>
            <a:pPr>
              <a:defRPr/>
            </a:pPr>
            <a:endParaRPr lang="en-AU"/>
          </a:p>
        </p:txBody>
      </p:sp>
      <p:sp>
        <p:nvSpPr>
          <p:cNvPr id="26659" name="Line 33"/>
          <p:cNvSpPr>
            <a:spLocks noChangeShapeType="1"/>
          </p:cNvSpPr>
          <p:nvPr/>
        </p:nvSpPr>
        <p:spPr bwMode="auto">
          <a:xfrm>
            <a:off x="10112375" y="5703889"/>
            <a:ext cx="0" cy="1587"/>
          </a:xfrm>
          <a:prstGeom prst="line">
            <a:avLst/>
          </a:prstGeom>
          <a:noFill/>
          <a:ln w="254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60" name="Line 34"/>
          <p:cNvSpPr>
            <a:spLocks noChangeShapeType="1"/>
          </p:cNvSpPr>
          <p:nvPr/>
        </p:nvSpPr>
        <p:spPr bwMode="auto">
          <a:xfrm>
            <a:off x="9742488" y="5703889"/>
            <a:ext cx="0" cy="1587"/>
          </a:xfrm>
          <a:prstGeom prst="line">
            <a:avLst/>
          </a:prstGeom>
          <a:noFill/>
          <a:ln w="254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61" name="Line 35"/>
          <p:cNvSpPr>
            <a:spLocks noChangeShapeType="1"/>
          </p:cNvSpPr>
          <p:nvPr/>
        </p:nvSpPr>
        <p:spPr bwMode="auto">
          <a:xfrm>
            <a:off x="9369425" y="5703889"/>
            <a:ext cx="0" cy="1587"/>
          </a:xfrm>
          <a:prstGeom prst="line">
            <a:avLst/>
          </a:prstGeom>
          <a:noFill/>
          <a:ln w="254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62" name="Line 36"/>
          <p:cNvSpPr>
            <a:spLocks noChangeShapeType="1"/>
          </p:cNvSpPr>
          <p:nvPr/>
        </p:nvSpPr>
        <p:spPr bwMode="auto">
          <a:xfrm>
            <a:off x="8996363" y="5703889"/>
            <a:ext cx="0" cy="1587"/>
          </a:xfrm>
          <a:prstGeom prst="line">
            <a:avLst/>
          </a:prstGeom>
          <a:noFill/>
          <a:ln w="254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63" name="Line 37"/>
          <p:cNvSpPr>
            <a:spLocks noChangeShapeType="1"/>
          </p:cNvSpPr>
          <p:nvPr/>
        </p:nvSpPr>
        <p:spPr bwMode="auto">
          <a:xfrm>
            <a:off x="8623300" y="5703889"/>
            <a:ext cx="0" cy="1587"/>
          </a:xfrm>
          <a:prstGeom prst="line">
            <a:avLst/>
          </a:prstGeom>
          <a:noFill/>
          <a:ln w="254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64" name="Line 38"/>
          <p:cNvSpPr>
            <a:spLocks noChangeShapeType="1"/>
          </p:cNvSpPr>
          <p:nvPr/>
        </p:nvSpPr>
        <p:spPr bwMode="auto">
          <a:xfrm>
            <a:off x="8250238" y="5703889"/>
            <a:ext cx="0" cy="1587"/>
          </a:xfrm>
          <a:prstGeom prst="line">
            <a:avLst/>
          </a:prstGeom>
          <a:noFill/>
          <a:ln w="254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65" name="Line 39"/>
          <p:cNvSpPr>
            <a:spLocks noChangeShapeType="1"/>
          </p:cNvSpPr>
          <p:nvPr/>
        </p:nvSpPr>
        <p:spPr bwMode="auto">
          <a:xfrm>
            <a:off x="7877175" y="5703889"/>
            <a:ext cx="0" cy="1587"/>
          </a:xfrm>
          <a:prstGeom prst="line">
            <a:avLst/>
          </a:prstGeom>
          <a:noFill/>
          <a:ln w="254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66" name="Line 40"/>
          <p:cNvSpPr>
            <a:spLocks noChangeShapeType="1"/>
          </p:cNvSpPr>
          <p:nvPr/>
        </p:nvSpPr>
        <p:spPr bwMode="auto">
          <a:xfrm>
            <a:off x="7507288" y="5703889"/>
            <a:ext cx="0" cy="1587"/>
          </a:xfrm>
          <a:prstGeom prst="line">
            <a:avLst/>
          </a:prstGeom>
          <a:noFill/>
          <a:ln w="254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67" name="Line 41"/>
          <p:cNvSpPr>
            <a:spLocks noChangeShapeType="1"/>
          </p:cNvSpPr>
          <p:nvPr/>
        </p:nvSpPr>
        <p:spPr bwMode="auto">
          <a:xfrm>
            <a:off x="7134225" y="5703889"/>
            <a:ext cx="0" cy="1587"/>
          </a:xfrm>
          <a:prstGeom prst="line">
            <a:avLst/>
          </a:prstGeom>
          <a:noFill/>
          <a:ln w="254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68" name="Line 42"/>
          <p:cNvSpPr>
            <a:spLocks noChangeShapeType="1"/>
          </p:cNvSpPr>
          <p:nvPr/>
        </p:nvSpPr>
        <p:spPr bwMode="auto">
          <a:xfrm>
            <a:off x="6761163" y="5703889"/>
            <a:ext cx="0" cy="1587"/>
          </a:xfrm>
          <a:prstGeom prst="line">
            <a:avLst/>
          </a:prstGeom>
          <a:noFill/>
          <a:ln w="25400">
            <a:solidFill>
              <a:srgbClr val="CDCDCD"/>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69" name="Rectangle 43"/>
          <p:cNvSpPr>
            <a:spLocks noChangeArrowheads="1"/>
          </p:cNvSpPr>
          <p:nvPr/>
        </p:nvSpPr>
        <p:spPr bwMode="auto">
          <a:xfrm>
            <a:off x="9818689" y="5691189"/>
            <a:ext cx="306387"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900" b="1" i="1">
                <a:latin typeface="Arial" charset="0"/>
              </a:rPr>
              <a:t>t</a:t>
            </a:r>
          </a:p>
        </p:txBody>
      </p:sp>
      <p:sp>
        <p:nvSpPr>
          <p:cNvPr id="26670" name="Rectangle 44"/>
          <p:cNvSpPr>
            <a:spLocks noChangeArrowheads="1"/>
          </p:cNvSpPr>
          <p:nvPr/>
        </p:nvSpPr>
        <p:spPr bwMode="auto">
          <a:xfrm>
            <a:off x="8040689" y="5665789"/>
            <a:ext cx="388937"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900" b="1">
                <a:latin typeface="Arial" charset="0"/>
              </a:rPr>
              <a:t>0</a:t>
            </a:r>
          </a:p>
        </p:txBody>
      </p:sp>
      <p:sp>
        <p:nvSpPr>
          <p:cNvPr id="47" name="Rectangle 45"/>
          <p:cNvSpPr>
            <a:spLocks noChangeArrowheads="1"/>
          </p:cNvSpPr>
          <p:nvPr/>
        </p:nvSpPr>
        <p:spPr bwMode="auto">
          <a:xfrm>
            <a:off x="8710613" y="5791200"/>
            <a:ext cx="1085850" cy="528638"/>
          </a:xfrm>
          <a:prstGeom prst="rect">
            <a:avLst/>
          </a:prstGeom>
          <a:solidFill>
            <a:schemeClr val="accent5"/>
          </a:solidFill>
          <a:ln w="12700">
            <a:solidFill>
              <a:schemeClr val="tx1"/>
            </a:solidFill>
            <a:miter lim="800000"/>
            <a:headEnd/>
            <a:tailEnd/>
          </a:ln>
          <a:effectLst/>
        </p:spPr>
        <p:txBody>
          <a:bodyPr lIns="90488" tIns="44450" rIns="90488" bIns="44450">
            <a:spAutoFit/>
          </a:bodyPr>
          <a:lstStyle/>
          <a:p>
            <a:pPr eaLnBrk="0" hangingPunct="0">
              <a:defRPr/>
            </a:pPr>
            <a:r>
              <a:rPr lang="en-US" sz="2800" b="1" dirty="0">
                <a:latin typeface="Arial" charset="0"/>
              </a:rPr>
              <a:t>2.920</a:t>
            </a:r>
          </a:p>
        </p:txBody>
      </p:sp>
      <p:sp>
        <p:nvSpPr>
          <p:cNvPr id="48" name="Rectangle 46"/>
          <p:cNvSpPr>
            <a:spLocks noChangeArrowheads="1"/>
          </p:cNvSpPr>
          <p:nvPr/>
        </p:nvSpPr>
        <p:spPr bwMode="auto">
          <a:xfrm>
            <a:off x="3411538" y="5437189"/>
            <a:ext cx="2813050" cy="1012825"/>
          </a:xfrm>
          <a:prstGeom prst="rect">
            <a:avLst/>
          </a:prstGeom>
          <a:solidFill>
            <a:schemeClr val="accent5"/>
          </a:solidFill>
          <a:ln w="12700">
            <a:solidFill>
              <a:schemeClr val="tx1"/>
            </a:solidFill>
            <a:miter lim="800000"/>
            <a:headEnd/>
            <a:tailEnd/>
          </a:ln>
          <a:effectLst/>
        </p:spPr>
        <p:txBody>
          <a:bodyPr lIns="90488" tIns="44450" rIns="90488" bIns="44450">
            <a:spAutoFit/>
          </a:bodyPr>
          <a:lstStyle/>
          <a:p>
            <a:pPr eaLnBrk="0" hangingPunct="0">
              <a:defRPr/>
            </a:pPr>
            <a:r>
              <a:rPr lang="en-US" sz="2000" b="1" dirty="0">
                <a:latin typeface="Arial" charset="0"/>
              </a:rPr>
              <a:t>The body of the table contains t values, not probabilities.</a:t>
            </a:r>
          </a:p>
        </p:txBody>
      </p:sp>
      <p:sp>
        <p:nvSpPr>
          <p:cNvPr id="49" name="Line 47"/>
          <p:cNvSpPr>
            <a:spLocks noChangeShapeType="1"/>
          </p:cNvSpPr>
          <p:nvPr/>
        </p:nvSpPr>
        <p:spPr bwMode="auto">
          <a:xfrm flipH="1">
            <a:off x="4419600" y="5013325"/>
            <a:ext cx="152400" cy="457200"/>
          </a:xfrm>
          <a:prstGeom prst="line">
            <a:avLst/>
          </a:prstGeom>
          <a:noFill/>
          <a:ln w="25400">
            <a:solidFill>
              <a:schemeClr val="accent4"/>
            </a:solidFill>
            <a:round/>
            <a:headEnd type="triangle" w="med" len="med"/>
            <a:tailEnd/>
          </a:ln>
          <a:effectLst/>
        </p:spPr>
        <p:txBody>
          <a:bodyPr wrap="none" anchor="ctr"/>
          <a:lstStyle/>
          <a:p>
            <a:pPr>
              <a:defRPr/>
            </a:pPr>
            <a:endParaRPr lang="en-AU"/>
          </a:p>
        </p:txBody>
      </p:sp>
      <p:sp>
        <p:nvSpPr>
          <p:cNvPr id="50" name="Line 48"/>
          <p:cNvSpPr>
            <a:spLocks noChangeShapeType="1"/>
          </p:cNvSpPr>
          <p:nvPr/>
        </p:nvSpPr>
        <p:spPr bwMode="auto">
          <a:xfrm flipV="1">
            <a:off x="9320214" y="4437063"/>
            <a:ext cx="282575" cy="1111250"/>
          </a:xfrm>
          <a:prstGeom prst="line">
            <a:avLst/>
          </a:prstGeom>
          <a:noFill/>
          <a:ln w="25400">
            <a:solidFill>
              <a:schemeClr val="accent4"/>
            </a:solidFill>
            <a:round/>
            <a:headEnd type="triangle" w="med" len="med"/>
            <a:tailEnd/>
          </a:ln>
          <a:effectLst/>
        </p:spPr>
        <p:txBody>
          <a:bodyPr wrap="none" anchor="ctr"/>
          <a:lstStyle/>
          <a:p>
            <a:pPr>
              <a:defRPr/>
            </a:pPr>
            <a:endParaRPr lang="en-AU"/>
          </a:p>
        </p:txBody>
      </p:sp>
      <p:sp>
        <p:nvSpPr>
          <p:cNvPr id="26675" name="Line 49"/>
          <p:cNvSpPr>
            <a:spLocks noChangeShapeType="1"/>
          </p:cNvSpPr>
          <p:nvPr/>
        </p:nvSpPr>
        <p:spPr bwMode="auto">
          <a:xfrm>
            <a:off x="4165600" y="2409825"/>
            <a:ext cx="0" cy="267335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76" name="Line 50"/>
          <p:cNvSpPr>
            <a:spLocks noChangeShapeType="1"/>
          </p:cNvSpPr>
          <p:nvPr/>
        </p:nvSpPr>
        <p:spPr bwMode="auto">
          <a:xfrm flipH="1">
            <a:off x="5156200" y="2409825"/>
            <a:ext cx="0" cy="267335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53" name="Line 51"/>
          <p:cNvSpPr>
            <a:spLocks noChangeShapeType="1"/>
          </p:cNvSpPr>
          <p:nvPr/>
        </p:nvSpPr>
        <p:spPr bwMode="auto">
          <a:xfrm>
            <a:off x="3810000" y="5029200"/>
            <a:ext cx="609600" cy="457200"/>
          </a:xfrm>
          <a:prstGeom prst="line">
            <a:avLst/>
          </a:prstGeom>
          <a:noFill/>
          <a:ln w="25400">
            <a:solidFill>
              <a:schemeClr val="accent4"/>
            </a:solidFill>
            <a:round/>
            <a:headEnd type="triangle" w="med" len="med"/>
            <a:tailEnd/>
          </a:ln>
          <a:effectLst/>
        </p:spPr>
        <p:txBody>
          <a:bodyPr wrap="none" anchor="ctr"/>
          <a:lstStyle/>
          <a:p>
            <a:pPr>
              <a:defRPr/>
            </a:pPr>
            <a:endParaRPr lang="en-AU"/>
          </a:p>
        </p:txBody>
      </p:sp>
      <p:sp>
        <p:nvSpPr>
          <p:cNvPr id="54" name="Rectangle 52"/>
          <p:cNvSpPr>
            <a:spLocks noChangeArrowheads="1"/>
          </p:cNvSpPr>
          <p:nvPr/>
        </p:nvSpPr>
        <p:spPr bwMode="auto">
          <a:xfrm>
            <a:off x="7065964" y="1989138"/>
            <a:ext cx="2320925" cy="1562100"/>
          </a:xfrm>
          <a:prstGeom prst="rect">
            <a:avLst/>
          </a:prstGeom>
          <a:solidFill>
            <a:schemeClr val="accent5"/>
          </a:solidFill>
          <a:ln w="12700">
            <a:solidFill>
              <a:schemeClr val="tx1"/>
            </a:solidFill>
            <a:miter lim="800000"/>
            <a:headEnd/>
            <a:tailEnd/>
          </a:ln>
          <a:effectLst/>
        </p:spPr>
        <p:txBody>
          <a:bodyPr lIns="90488" tIns="44450" rIns="90488" bIns="44450">
            <a:spAutoFit/>
          </a:bodyPr>
          <a:lstStyle/>
          <a:p>
            <a:pPr eaLnBrk="0" hangingPunct="0">
              <a:tabLst>
                <a:tab pos="8229600" algn="r"/>
              </a:tabLst>
              <a:defRPr/>
            </a:pPr>
            <a:r>
              <a:rPr lang="en-US" sz="2400" dirty="0">
                <a:latin typeface="Arial" charset="0"/>
              </a:rPr>
              <a:t>Let: n = 3     </a:t>
            </a:r>
            <a:br>
              <a:rPr lang="en-US" sz="2400" dirty="0">
                <a:latin typeface="Arial" charset="0"/>
              </a:rPr>
            </a:br>
            <a:r>
              <a:rPr lang="en-US" sz="2400" dirty="0" err="1">
                <a:latin typeface="Arial" charset="0"/>
              </a:rPr>
              <a:t>d.f</a:t>
            </a:r>
            <a:r>
              <a:rPr lang="en-US" sz="2400" dirty="0">
                <a:latin typeface="Arial" charset="0"/>
              </a:rPr>
              <a:t> = </a:t>
            </a:r>
            <a:r>
              <a:rPr lang="en-US" sz="2400" i="1" dirty="0">
                <a:latin typeface="Arial" charset="0"/>
              </a:rPr>
              <a:t>n</a:t>
            </a:r>
            <a:r>
              <a:rPr lang="en-US" sz="2400" dirty="0">
                <a:latin typeface="Arial" charset="0"/>
              </a:rPr>
              <a:t> - 1 = 2 </a:t>
            </a:r>
            <a:br>
              <a:rPr lang="en-US" sz="2400" dirty="0">
                <a:latin typeface="Arial" charset="0"/>
              </a:rPr>
            </a:br>
            <a:r>
              <a:rPr lang="en-US" sz="2400" dirty="0">
                <a:latin typeface="Arial" charset="0"/>
              </a:rPr>
              <a:t>       </a:t>
            </a:r>
            <a:r>
              <a:rPr lang="en-US" sz="2400" dirty="0">
                <a:latin typeface="System"/>
                <a:sym typeface="Symbol" pitchFamily="18" charset="2"/>
              </a:rPr>
              <a:t></a:t>
            </a:r>
            <a:r>
              <a:rPr lang="en-US" sz="2400" dirty="0">
                <a:latin typeface="Arial" charset="0"/>
              </a:rPr>
              <a:t>    = 0.10</a:t>
            </a:r>
            <a:br>
              <a:rPr lang="en-US" sz="2400" dirty="0">
                <a:latin typeface="Arial" charset="0"/>
              </a:rPr>
            </a:br>
            <a:r>
              <a:rPr lang="en-US" sz="2400" dirty="0">
                <a:latin typeface="Arial" charset="0"/>
              </a:rPr>
              <a:t>       </a:t>
            </a:r>
            <a:r>
              <a:rPr lang="en-US" sz="2400" dirty="0">
                <a:latin typeface="System"/>
                <a:sym typeface="Symbol" pitchFamily="18" charset="2"/>
              </a:rPr>
              <a:t></a:t>
            </a:r>
            <a:r>
              <a:rPr lang="en-US" sz="2400" dirty="0">
                <a:latin typeface="Arial" charset="0"/>
              </a:rPr>
              <a:t>/2 = 0.05</a:t>
            </a:r>
          </a:p>
        </p:txBody>
      </p:sp>
      <p:sp>
        <p:nvSpPr>
          <p:cNvPr id="26679" name="Rectangle 53"/>
          <p:cNvSpPr>
            <a:spLocks noChangeArrowheads="1"/>
          </p:cNvSpPr>
          <p:nvPr/>
        </p:nvSpPr>
        <p:spPr bwMode="auto">
          <a:xfrm>
            <a:off x="8667750" y="4005264"/>
            <a:ext cx="16764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r>
              <a:rPr lang="en-US" sz="2800">
                <a:latin typeface="System" charset="0"/>
                <a:sym typeface="Symbol" pitchFamily="18" charset="2"/>
              </a:rPr>
              <a:t></a:t>
            </a:r>
            <a:r>
              <a:rPr lang="en-US" sz="2400">
                <a:latin typeface="Arial" charset="0"/>
              </a:rPr>
              <a:t>/2 = 0.05</a:t>
            </a:r>
          </a:p>
        </p:txBody>
      </p:sp>
      <p:sp>
        <p:nvSpPr>
          <p:cNvPr id="26680" name="Line 54"/>
          <p:cNvSpPr>
            <a:spLocks noChangeShapeType="1"/>
          </p:cNvSpPr>
          <p:nvPr/>
        </p:nvSpPr>
        <p:spPr bwMode="auto">
          <a:xfrm>
            <a:off x="2717800" y="4543425"/>
            <a:ext cx="3352800"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26681" name="Line 55"/>
          <p:cNvSpPr>
            <a:spLocks noChangeShapeType="1"/>
          </p:cNvSpPr>
          <p:nvPr/>
        </p:nvSpPr>
        <p:spPr bwMode="auto">
          <a:xfrm>
            <a:off x="2717800" y="3857625"/>
            <a:ext cx="3352800"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26682" name="Line 56"/>
          <p:cNvSpPr>
            <a:spLocks noChangeShapeType="1"/>
          </p:cNvSpPr>
          <p:nvPr/>
        </p:nvSpPr>
        <p:spPr bwMode="auto">
          <a:xfrm>
            <a:off x="2717800" y="3171825"/>
            <a:ext cx="3429000" cy="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26683" name="Line 57"/>
          <p:cNvSpPr>
            <a:spLocks noChangeShapeType="1"/>
          </p:cNvSpPr>
          <p:nvPr/>
        </p:nvSpPr>
        <p:spPr bwMode="auto">
          <a:xfrm>
            <a:off x="6348413" y="5715000"/>
            <a:ext cx="38862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84" name="Line 58"/>
          <p:cNvSpPr>
            <a:spLocks noChangeShapeType="1"/>
          </p:cNvSpPr>
          <p:nvPr/>
        </p:nvSpPr>
        <p:spPr bwMode="auto">
          <a:xfrm>
            <a:off x="6119813" y="4491038"/>
            <a:ext cx="2514600" cy="1376362"/>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AU"/>
          </a:p>
        </p:txBody>
      </p:sp>
      <p:sp>
        <p:nvSpPr>
          <p:cNvPr id="26685" name="Line 59"/>
          <p:cNvSpPr>
            <a:spLocks noChangeShapeType="1"/>
          </p:cNvSpPr>
          <p:nvPr/>
        </p:nvSpPr>
        <p:spPr bwMode="auto">
          <a:xfrm>
            <a:off x="3251200" y="1876425"/>
            <a:ext cx="0" cy="335280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AU"/>
          </a:p>
        </p:txBody>
      </p:sp>
      <p:sp>
        <p:nvSpPr>
          <p:cNvPr id="26686" name="Line 60"/>
          <p:cNvSpPr>
            <a:spLocks noChangeShapeType="1"/>
          </p:cNvSpPr>
          <p:nvPr/>
        </p:nvSpPr>
        <p:spPr bwMode="auto">
          <a:xfrm>
            <a:off x="3251200" y="2409825"/>
            <a:ext cx="289560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26687" name="Line 61"/>
          <p:cNvSpPr>
            <a:spLocks noChangeShapeType="1"/>
          </p:cNvSpPr>
          <p:nvPr/>
        </p:nvSpPr>
        <p:spPr bwMode="auto">
          <a:xfrm>
            <a:off x="9170988" y="5715000"/>
            <a:ext cx="0" cy="7620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64" name="Oval 63"/>
          <p:cNvSpPr/>
          <p:nvPr/>
        </p:nvSpPr>
        <p:spPr bwMode="auto">
          <a:xfrm>
            <a:off x="5102225" y="3946525"/>
            <a:ext cx="914400" cy="579438"/>
          </a:xfrm>
          <a:prstGeom prst="ellipse">
            <a:avLst/>
          </a:prstGeom>
          <a:noFill/>
          <a:ln w="28575">
            <a:solidFill>
              <a:schemeClr val="accent4"/>
            </a:solidFill>
          </a:ln>
          <a:effectLst/>
        </p:spPr>
        <p:txBody>
          <a:bodyPr lIns="0" tIns="0" rIns="0" bIns="0"/>
          <a:lstStyle/>
          <a:p>
            <a:pPr>
              <a:defRPr/>
            </a:pPr>
            <a:endParaRPr lang="en-AU"/>
          </a:p>
        </p:txBody>
      </p:sp>
      <p:sp>
        <p:nvSpPr>
          <p:cNvPr id="65"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17</a:t>
            </a:fld>
            <a:endParaRPr lang="en-AU"/>
          </a:p>
        </p:txBody>
      </p:sp>
    </p:spTree>
    <p:extLst>
      <p:ext uri="{BB962C8B-B14F-4D97-AF65-F5344CB8AC3E}">
        <p14:creationId xmlns:p14="http://schemas.microsoft.com/office/powerpoint/2010/main" val="1586727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normAutofit/>
          </a:bodyPr>
          <a:lstStyle/>
          <a:p>
            <a:pPr algn="ctr"/>
            <a:r>
              <a:rPr lang="en-AU" sz="3600" b="1" dirty="0">
                <a:solidFill>
                  <a:schemeClr val="accent1"/>
                </a:solidFill>
                <a:ea typeface="ＭＳ Ｐゴシック" pitchFamily="34" charset="-128"/>
              </a:rPr>
              <a:t>Confidence Interval Example</a:t>
            </a:r>
          </a:p>
        </p:txBody>
      </p:sp>
      <p:sp>
        <p:nvSpPr>
          <p:cNvPr id="27653" name="Rectangle 2"/>
          <p:cNvSpPr>
            <a:spLocks noChangeArrowheads="1"/>
          </p:cNvSpPr>
          <p:nvPr/>
        </p:nvSpPr>
        <p:spPr bwMode="auto">
          <a:xfrm>
            <a:off x="2019300" y="1628776"/>
            <a:ext cx="77279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nchor="ctr"/>
          <a:lstStyle/>
          <a:p>
            <a:endParaRPr lang="en-AU"/>
          </a:p>
        </p:txBody>
      </p:sp>
      <p:sp>
        <p:nvSpPr>
          <p:cNvPr id="27654" name="Rectangle 5"/>
          <p:cNvSpPr txBox="1">
            <a:spLocks noChangeArrowheads="1"/>
          </p:cNvSpPr>
          <p:nvPr/>
        </p:nvSpPr>
        <p:spPr bwMode="auto">
          <a:xfrm>
            <a:off x="1687514" y="1557338"/>
            <a:ext cx="8288337"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42900" indent="-342900" defTabSz="857250" eaLnBrk="0" hangingPunct="0">
              <a:defRPr sz="1000">
                <a:solidFill>
                  <a:schemeClr val="tx1"/>
                </a:solidFill>
                <a:latin typeface="Verdana" pitchFamily="34" charset="0"/>
                <a:ea typeface="ＭＳ Ｐゴシック" pitchFamily="34" charset="-128"/>
              </a:defRPr>
            </a:lvl1pPr>
            <a:lvl2pPr marL="742950" indent="-285750" defTabSz="857250" eaLnBrk="0" hangingPunct="0">
              <a:defRPr sz="1000">
                <a:solidFill>
                  <a:schemeClr val="tx1"/>
                </a:solidFill>
                <a:latin typeface="Verdana" pitchFamily="34" charset="0"/>
                <a:ea typeface="ＭＳ Ｐゴシック" pitchFamily="34" charset="-128"/>
              </a:defRPr>
            </a:lvl2pPr>
            <a:lvl3pPr marL="1143000" indent="-228600" defTabSz="857250" eaLnBrk="0" hangingPunct="0">
              <a:defRPr sz="1000">
                <a:solidFill>
                  <a:schemeClr val="tx1"/>
                </a:solidFill>
                <a:latin typeface="Verdana" pitchFamily="34" charset="0"/>
                <a:ea typeface="ＭＳ Ｐゴシック" pitchFamily="34" charset="-128"/>
              </a:defRPr>
            </a:lvl3pPr>
            <a:lvl4pPr marL="1600200" indent="-228600" defTabSz="857250" eaLnBrk="0" hangingPunct="0">
              <a:defRPr sz="1000">
                <a:solidFill>
                  <a:schemeClr val="tx1"/>
                </a:solidFill>
                <a:latin typeface="Verdana" pitchFamily="34" charset="0"/>
                <a:ea typeface="ＭＳ Ｐゴシック" pitchFamily="34" charset="-128"/>
              </a:defRPr>
            </a:lvl4pPr>
            <a:lvl5pPr marL="2057400" indent="-228600" defTabSz="857250" eaLnBrk="0" hangingPunct="0">
              <a:defRPr sz="1000">
                <a:solidFill>
                  <a:schemeClr val="tx1"/>
                </a:solidFill>
                <a:latin typeface="Verdana" pitchFamily="34" charset="0"/>
                <a:ea typeface="ＭＳ Ｐゴシック" pitchFamily="34" charset="-128"/>
              </a:defRPr>
            </a:lvl5pPr>
            <a:lvl6pPr marL="25146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marL="457200" indent="-457200">
              <a:lnSpc>
                <a:spcPct val="110000"/>
              </a:lnSpc>
              <a:spcBef>
                <a:spcPct val="20000"/>
              </a:spcBef>
              <a:spcAft>
                <a:spcPct val="20000"/>
              </a:spcAft>
              <a:buSzPct val="80000"/>
              <a:buFont typeface="Arial" pitchFamily="34" charset="0"/>
              <a:buChar char="•"/>
            </a:pPr>
            <a:r>
              <a:rPr lang="en-US" sz="2800" dirty="0">
                <a:latin typeface="+mn-lt"/>
              </a:rPr>
              <a:t>Note we are now assuming </a:t>
            </a:r>
            <a:r>
              <a:rPr lang="en-US" sz="2800" dirty="0">
                <a:solidFill>
                  <a:srgbClr val="FF0000"/>
                </a:solidFill>
                <a:latin typeface="+mn-lt"/>
              </a:rPr>
              <a:t>we do not know  µ or </a:t>
            </a:r>
            <a:r>
              <a:rPr lang="el-GR" sz="2800" dirty="0">
                <a:solidFill>
                  <a:srgbClr val="FF0000"/>
                </a:solidFill>
                <a:latin typeface="+mn-lt"/>
              </a:rPr>
              <a:t>σ</a:t>
            </a:r>
            <a:r>
              <a:rPr lang="en-US" sz="2800" dirty="0">
                <a:solidFill>
                  <a:srgbClr val="FF0000"/>
                </a:solidFill>
                <a:latin typeface="+mn-lt"/>
              </a:rPr>
              <a:t>  </a:t>
            </a:r>
          </a:p>
          <a:p>
            <a:pPr marL="457200" indent="-457200">
              <a:lnSpc>
                <a:spcPct val="110000"/>
              </a:lnSpc>
              <a:spcBef>
                <a:spcPct val="20000"/>
              </a:spcBef>
              <a:spcAft>
                <a:spcPct val="20000"/>
              </a:spcAft>
              <a:buSzPct val="80000"/>
              <a:buFont typeface="Arial" pitchFamily="34" charset="0"/>
              <a:buChar char="•"/>
            </a:pPr>
            <a:r>
              <a:rPr lang="en-US" sz="2800" dirty="0">
                <a:latin typeface="+mn-lt"/>
              </a:rPr>
              <a:t>A random sample of 25 business women has a mean age of 50 and standard deviation of 8. These both refer to sample statistics not population parameters. </a:t>
            </a:r>
          </a:p>
          <a:p>
            <a:pPr marL="457200" indent="-457200">
              <a:lnSpc>
                <a:spcPct val="110000"/>
              </a:lnSpc>
              <a:spcBef>
                <a:spcPct val="20000"/>
              </a:spcBef>
              <a:spcAft>
                <a:spcPct val="20000"/>
              </a:spcAft>
              <a:buSzPct val="80000"/>
              <a:buFont typeface="Arial" pitchFamily="34" charset="0"/>
              <a:buChar char="•"/>
            </a:pPr>
            <a:r>
              <a:rPr lang="en-US" sz="2800" dirty="0">
                <a:latin typeface="+mn-lt"/>
              </a:rPr>
              <a:t> Form a 95% confidence interval for </a:t>
            </a:r>
            <a:r>
              <a:rPr lang="el-GR" sz="2800" dirty="0">
                <a:latin typeface="+mn-lt"/>
              </a:rPr>
              <a:t>μ</a:t>
            </a:r>
            <a:r>
              <a:rPr lang="en-AU" sz="2800" dirty="0">
                <a:latin typeface="+mn-lt"/>
              </a:rPr>
              <a:t>.</a:t>
            </a:r>
            <a:endParaRPr lang="en-US" sz="2800" dirty="0">
              <a:latin typeface="+mn-lt"/>
            </a:endParaRPr>
          </a:p>
          <a:p>
            <a:pPr>
              <a:lnSpc>
                <a:spcPct val="60000"/>
              </a:lnSpc>
              <a:spcBef>
                <a:spcPct val="20000"/>
              </a:spcBef>
              <a:spcAft>
                <a:spcPct val="20000"/>
              </a:spcAft>
              <a:buSzPct val="80000"/>
              <a:buFont typeface="Verdana" pitchFamily="34" charset="0"/>
              <a:buNone/>
            </a:pPr>
            <a:endParaRPr lang="en-US" sz="2800" dirty="0">
              <a:latin typeface="+mn-lt"/>
            </a:endParaRPr>
          </a:p>
        </p:txBody>
      </p:sp>
      <p:sp>
        <p:nvSpPr>
          <p:cNvPr id="7"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18</a:t>
            </a:fld>
            <a:endParaRPr lang="en-AU"/>
          </a:p>
        </p:txBody>
      </p:sp>
    </p:spTree>
    <p:extLst>
      <p:ext uri="{BB962C8B-B14F-4D97-AF65-F5344CB8AC3E}">
        <p14:creationId xmlns:p14="http://schemas.microsoft.com/office/powerpoint/2010/main" val="3840035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a:bodyPr>
          <a:lstStyle/>
          <a:p>
            <a:pPr algn="ctr"/>
            <a:r>
              <a:rPr lang="en-AU" sz="3600" b="1" dirty="0">
                <a:solidFill>
                  <a:schemeClr val="accent1"/>
                </a:solidFill>
                <a:ea typeface="ＭＳ Ｐゴシック" pitchFamily="34" charset="-128"/>
              </a:rPr>
              <a:t>Confidence Interval Example (continued)</a:t>
            </a:r>
          </a:p>
        </p:txBody>
      </p:sp>
      <p:sp>
        <p:nvSpPr>
          <p:cNvPr id="5" name="Rectangle 3"/>
          <p:cNvSpPr>
            <a:spLocks noChangeArrowheads="1"/>
          </p:cNvSpPr>
          <p:nvPr/>
        </p:nvSpPr>
        <p:spPr bwMode="auto">
          <a:xfrm>
            <a:off x="1814514" y="4548189"/>
            <a:ext cx="2879725" cy="719137"/>
          </a:xfrm>
          <a:prstGeom prst="rect">
            <a:avLst/>
          </a:prstGeom>
          <a:solidFill>
            <a:schemeClr val="accent5"/>
          </a:solidFill>
          <a:ln w="19050" algn="ctr">
            <a:solidFill>
              <a:schemeClr val="tx1"/>
            </a:solidFill>
            <a:miter lim="800000"/>
            <a:headEnd/>
            <a:tailEnd/>
          </a:ln>
          <a:effectLst/>
        </p:spPr>
        <p:txBody>
          <a:bodyPr wrap="none" anchor="ctr"/>
          <a:lstStyle/>
          <a:p>
            <a:pPr>
              <a:defRPr/>
            </a:pPr>
            <a:endParaRPr lang="en-AU"/>
          </a:p>
        </p:txBody>
      </p:sp>
      <p:graphicFrame>
        <p:nvGraphicFramePr>
          <p:cNvPr id="28678" name="Object 2"/>
          <p:cNvGraphicFramePr>
            <a:graphicFrameLocks noChangeAspect="1"/>
          </p:cNvGraphicFramePr>
          <p:nvPr/>
        </p:nvGraphicFramePr>
        <p:xfrm>
          <a:off x="1838326" y="2257426"/>
          <a:ext cx="3724275" cy="561975"/>
        </p:xfrm>
        <a:graphic>
          <a:graphicData uri="http://schemas.openxmlformats.org/presentationml/2006/ole">
            <mc:AlternateContent xmlns:mc="http://schemas.openxmlformats.org/markup-compatibility/2006">
              <mc:Choice xmlns:v="urn:schemas-microsoft-com:vml" Requires="v">
                <p:oleObj spid="_x0000_s8314" name="Equation" r:id="rId3" imgW="1600200" imgH="241300" progId="Equation.3">
                  <p:embed/>
                </p:oleObj>
              </mc:Choice>
              <mc:Fallback>
                <p:oleObj name="Equation" r:id="rId3" imgW="1600200" imgH="241300" progId="Equation.3">
                  <p:embed/>
                  <p:pic>
                    <p:nvPicPr>
                      <p:cNvPr id="2867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8326" y="2257426"/>
                        <a:ext cx="3724275"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28679" name="Object 3"/>
          <p:cNvGraphicFramePr>
            <a:graphicFrameLocks noChangeAspect="1"/>
          </p:cNvGraphicFramePr>
          <p:nvPr/>
        </p:nvGraphicFramePr>
        <p:xfrm>
          <a:off x="1731964" y="3108325"/>
          <a:ext cx="5164137" cy="920750"/>
        </p:xfrm>
        <a:graphic>
          <a:graphicData uri="http://schemas.openxmlformats.org/presentationml/2006/ole">
            <mc:AlternateContent xmlns:mc="http://schemas.openxmlformats.org/markup-compatibility/2006">
              <mc:Choice xmlns:v="urn:schemas-microsoft-com:vml" Requires="v">
                <p:oleObj spid="_x0000_s8315" name="Equation" r:id="rId5" imgW="2349500" imgH="419100" progId="Equation.3">
                  <p:embed/>
                </p:oleObj>
              </mc:Choice>
              <mc:Fallback>
                <p:oleObj name="Equation" r:id="rId5" imgW="2349500" imgH="419100" progId="Equation.3">
                  <p:embed/>
                  <p:pic>
                    <p:nvPicPr>
                      <p:cNvPr id="2867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31964" y="3108325"/>
                        <a:ext cx="5164137"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8680" name="Text Box 9"/>
          <p:cNvSpPr txBox="1">
            <a:spLocks noChangeArrowheads="1"/>
          </p:cNvSpPr>
          <p:nvPr/>
        </p:nvSpPr>
        <p:spPr bwMode="auto">
          <a:xfrm>
            <a:off x="1836738" y="4681538"/>
            <a:ext cx="3313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eaLnBrk="1" hangingPunct="1"/>
            <a:r>
              <a:rPr lang="en-US" sz="2400">
                <a:latin typeface="Arial" charset="0"/>
              </a:rPr>
              <a:t>46.698 ≤ </a:t>
            </a:r>
            <a:r>
              <a:rPr lang="el-GR" sz="2400">
                <a:latin typeface="Times New Roman" pitchFamily="18" charset="0"/>
                <a:cs typeface="Times New Roman" pitchFamily="18" charset="0"/>
              </a:rPr>
              <a:t>μ</a:t>
            </a:r>
            <a:r>
              <a:rPr lang="en-US" sz="2400">
                <a:latin typeface="Times New Roman" pitchFamily="18" charset="0"/>
                <a:cs typeface="Times New Roman" pitchFamily="18" charset="0"/>
              </a:rPr>
              <a:t> </a:t>
            </a:r>
            <a:r>
              <a:rPr lang="en-US" sz="2400">
                <a:latin typeface="Arial" charset="0"/>
              </a:rPr>
              <a:t>≤ 53.302</a:t>
            </a:r>
          </a:p>
        </p:txBody>
      </p:sp>
      <p:sp>
        <p:nvSpPr>
          <p:cNvPr id="28681" name="TextBox 8"/>
          <p:cNvSpPr txBox="1">
            <a:spLocks noChangeArrowheads="1"/>
          </p:cNvSpPr>
          <p:nvPr/>
        </p:nvSpPr>
        <p:spPr bwMode="auto">
          <a:xfrm>
            <a:off x="1733550" y="1828800"/>
            <a:ext cx="4711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eaLnBrk="1" hangingPunct="1"/>
            <a:r>
              <a:rPr lang="en-AU" sz="2000" dirty="0"/>
              <a:t>Degrees of Freedom are 25-1 = 24</a:t>
            </a:r>
          </a:p>
        </p:txBody>
      </p:sp>
      <p:sp>
        <p:nvSpPr>
          <p:cNvPr id="10"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19</a:t>
            </a:fld>
            <a:endParaRPr lang="en-AU"/>
          </a:p>
        </p:txBody>
      </p:sp>
    </p:spTree>
    <p:extLst>
      <p:ext uri="{BB962C8B-B14F-4D97-AF65-F5344CB8AC3E}">
        <p14:creationId xmlns:p14="http://schemas.microsoft.com/office/powerpoint/2010/main" val="2306958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Content Placeholder 2"/>
          <p:cNvSpPr>
            <a:spLocks noGrp="1"/>
          </p:cNvSpPr>
          <p:nvPr>
            <p:ph idx="1"/>
          </p:nvPr>
        </p:nvSpPr>
        <p:spPr>
          <a:xfrm>
            <a:off x="838200" y="1289785"/>
            <a:ext cx="10515600" cy="4887178"/>
          </a:xfrm>
        </p:spPr>
        <p:txBody>
          <a:bodyPr>
            <a:noAutofit/>
          </a:bodyPr>
          <a:lstStyle/>
          <a:p>
            <a:r>
              <a:rPr lang="en-US" dirty="0">
                <a:ea typeface="ＭＳ Ｐゴシック" pitchFamily="34" charset="-128"/>
              </a:rPr>
              <a:t>The required sample size can be found to reach a desired </a:t>
            </a:r>
            <a:r>
              <a:rPr lang="en-US" b="1" dirty="0">
                <a:ea typeface="ＭＳ Ｐゴシック" pitchFamily="34" charset="-128"/>
              </a:rPr>
              <a:t>margin of error (e)</a:t>
            </a:r>
            <a:r>
              <a:rPr lang="en-US" dirty="0">
                <a:ea typeface="ＭＳ Ｐゴシック" pitchFamily="34" charset="-128"/>
              </a:rPr>
              <a:t> with a specified level of confidence (1 - </a:t>
            </a:r>
            <a:r>
              <a:rPr lang="en-US" b="1" dirty="0">
                <a:ea typeface="ＭＳ Ｐゴシック" pitchFamily="34" charset="-128"/>
                <a:sym typeface="Symbol" pitchFamily="18" charset="2"/>
              </a:rPr>
              <a:t></a:t>
            </a:r>
            <a:r>
              <a:rPr lang="en-US" dirty="0">
                <a:ea typeface="ＭＳ Ｐゴシック" pitchFamily="34" charset="-128"/>
              </a:rPr>
              <a:t>).</a:t>
            </a:r>
          </a:p>
          <a:p>
            <a:pPr>
              <a:lnSpc>
                <a:spcPct val="80000"/>
              </a:lnSpc>
              <a:buFont typeface="Arial" charset="0"/>
              <a:buNone/>
            </a:pPr>
            <a:endParaRPr lang="en-US" dirty="0">
              <a:ea typeface="ＭＳ Ｐゴシック" pitchFamily="34" charset="-128"/>
            </a:endParaRPr>
          </a:p>
          <a:p>
            <a:pPr>
              <a:lnSpc>
                <a:spcPct val="80000"/>
              </a:lnSpc>
              <a:buFont typeface="Arial" charset="0"/>
              <a:buNone/>
            </a:pPr>
            <a:r>
              <a:rPr lang="en-US" b="1" dirty="0">
                <a:ea typeface="ＭＳ Ｐゴシック" pitchFamily="34" charset="-128"/>
              </a:rPr>
              <a:t>Sampling error:</a:t>
            </a:r>
          </a:p>
          <a:p>
            <a:pPr>
              <a:lnSpc>
                <a:spcPct val="110000"/>
              </a:lnSpc>
            </a:pPr>
            <a:r>
              <a:rPr lang="en-US" dirty="0">
                <a:ea typeface="ＭＳ Ｐゴシック" pitchFamily="34" charset="-128"/>
              </a:rPr>
              <a:t>The margin of error is also called a </a:t>
            </a:r>
            <a:r>
              <a:rPr lang="en-US" b="1" dirty="0">
                <a:ea typeface="ＭＳ Ｐゴシック" pitchFamily="34" charset="-128"/>
              </a:rPr>
              <a:t>sampling error:</a:t>
            </a:r>
          </a:p>
          <a:p>
            <a:pPr>
              <a:lnSpc>
                <a:spcPct val="110000"/>
              </a:lnSpc>
              <a:buFont typeface="Arial" charset="0"/>
              <a:buChar char="•"/>
            </a:pPr>
            <a:r>
              <a:rPr lang="en-US" dirty="0">
                <a:ea typeface="ＭＳ Ｐゴシック" pitchFamily="34" charset="-128"/>
              </a:rPr>
              <a:t>The amount of imprecision in the estimate of the population parameter.</a:t>
            </a:r>
          </a:p>
          <a:p>
            <a:pPr>
              <a:lnSpc>
                <a:spcPct val="110000"/>
              </a:lnSpc>
              <a:buFont typeface="Arial" charset="0"/>
              <a:buChar char="•"/>
            </a:pPr>
            <a:r>
              <a:rPr lang="en-US" dirty="0">
                <a:ea typeface="ＭＳ Ｐゴシック" pitchFamily="34" charset="-128"/>
              </a:rPr>
              <a:t>The amount added and subtracted to the point estimate to form the confidence interval.</a:t>
            </a:r>
            <a:endParaRPr lang="en-AU" sz="4000" dirty="0">
              <a:ea typeface="ＭＳ Ｐゴシック" pitchFamily="34" charset="-128"/>
            </a:endParaRPr>
          </a:p>
        </p:txBody>
      </p:sp>
      <p:sp>
        <p:nvSpPr>
          <p:cNvPr id="2" name="Title 1"/>
          <p:cNvSpPr>
            <a:spLocks noGrp="1"/>
          </p:cNvSpPr>
          <p:nvPr>
            <p:ph type="title"/>
          </p:nvPr>
        </p:nvSpPr>
        <p:spPr>
          <a:xfrm>
            <a:off x="846664" y="467601"/>
            <a:ext cx="10515600" cy="600804"/>
          </a:xfrm>
        </p:spPr>
        <p:txBody>
          <a:bodyPr>
            <a:normAutofit/>
          </a:bodyPr>
          <a:lstStyle/>
          <a:p>
            <a:pPr algn="ctr"/>
            <a:r>
              <a:rPr lang="en-AU" sz="3600" b="1" dirty="0">
                <a:solidFill>
                  <a:schemeClr val="accent1"/>
                </a:solidFill>
                <a:ea typeface="ＭＳ Ｐゴシック" pitchFamily="34" charset="-128"/>
              </a:rPr>
              <a:t>Determining Sample Size for the Mean</a:t>
            </a:r>
          </a:p>
        </p:txBody>
      </p:sp>
      <p:sp>
        <p:nvSpPr>
          <p:cNvPr id="6"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20</a:t>
            </a:fld>
            <a:endParaRPr lang="en-AU"/>
          </a:p>
        </p:txBody>
      </p:sp>
    </p:spTree>
    <p:extLst>
      <p:ext uri="{BB962C8B-B14F-4D97-AF65-F5344CB8AC3E}">
        <p14:creationId xmlns:p14="http://schemas.microsoft.com/office/powerpoint/2010/main" val="3801329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385011" y="365125"/>
            <a:ext cx="11386686" cy="1325563"/>
          </a:xfrm>
        </p:spPr>
        <p:txBody>
          <a:bodyPr>
            <a:normAutofit/>
          </a:bodyPr>
          <a:lstStyle/>
          <a:p>
            <a:pPr algn="ctr"/>
            <a:r>
              <a:rPr lang="en-US" sz="3600" b="1" dirty="0">
                <a:solidFill>
                  <a:schemeClr val="accent1"/>
                </a:solidFill>
                <a:ea typeface="ＭＳ Ｐゴシック" pitchFamily="34" charset="-128"/>
              </a:rPr>
              <a:t>Determining Sample Size for the Mean (continued)</a:t>
            </a:r>
            <a:endParaRPr lang="en-AU" sz="3600" b="1" dirty="0">
              <a:solidFill>
                <a:schemeClr val="accent1"/>
              </a:solidFill>
              <a:ea typeface="ＭＳ Ｐゴシック" pitchFamily="34" charset="-128"/>
            </a:endParaRPr>
          </a:p>
        </p:txBody>
      </p:sp>
      <p:graphicFrame>
        <p:nvGraphicFramePr>
          <p:cNvPr id="37893" name="Object 2"/>
          <p:cNvGraphicFramePr>
            <a:graphicFrameLocks noChangeAspect="1"/>
          </p:cNvGraphicFramePr>
          <p:nvPr/>
        </p:nvGraphicFramePr>
        <p:xfrm>
          <a:off x="4830763" y="2257426"/>
          <a:ext cx="2100262" cy="1387475"/>
        </p:xfrm>
        <a:graphic>
          <a:graphicData uri="http://schemas.openxmlformats.org/presentationml/2006/ole">
            <mc:AlternateContent xmlns:mc="http://schemas.openxmlformats.org/markup-compatibility/2006">
              <mc:Choice xmlns:v="urn:schemas-microsoft-com:vml" Requires="v">
                <p:oleObj spid="_x0000_s12410" name="Equation" r:id="rId3" imgW="634725" imgH="418918" progId="Equation.3">
                  <p:embed/>
                </p:oleObj>
              </mc:Choice>
              <mc:Fallback>
                <p:oleObj name="Equation" r:id="rId3" imgW="634725" imgH="418918" progId="Equation.3">
                  <p:embed/>
                  <p:pic>
                    <p:nvPicPr>
                      <p:cNvPr id="3789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0763" y="2257426"/>
                        <a:ext cx="2100262" cy="1387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6" name="Oval 12"/>
          <p:cNvSpPr>
            <a:spLocks noChangeArrowheads="1"/>
          </p:cNvSpPr>
          <p:nvPr/>
        </p:nvSpPr>
        <p:spPr bwMode="auto">
          <a:xfrm>
            <a:off x="5643563" y="2268538"/>
            <a:ext cx="1562100" cy="1447800"/>
          </a:xfrm>
          <a:prstGeom prst="ellipse">
            <a:avLst/>
          </a:prstGeom>
          <a:noFill/>
          <a:ln w="38100" algn="ctr">
            <a:solidFill>
              <a:schemeClr val="accent4"/>
            </a:solidFill>
            <a:round/>
            <a:headEnd/>
            <a:tailEnd/>
          </a:ln>
          <a:effectLst/>
        </p:spPr>
        <p:txBody>
          <a:bodyPr wrap="none" anchor="ctr"/>
          <a:lstStyle/>
          <a:p>
            <a:pPr>
              <a:defRPr/>
            </a:pPr>
            <a:endParaRPr lang="en-AU" sz="2000"/>
          </a:p>
        </p:txBody>
      </p:sp>
      <p:graphicFrame>
        <p:nvGraphicFramePr>
          <p:cNvPr id="37895" name="Object 3"/>
          <p:cNvGraphicFramePr>
            <a:graphicFrameLocks noChangeAspect="1"/>
          </p:cNvGraphicFramePr>
          <p:nvPr/>
        </p:nvGraphicFramePr>
        <p:xfrm>
          <a:off x="6507163" y="4005264"/>
          <a:ext cx="2057400" cy="1387475"/>
        </p:xfrm>
        <a:graphic>
          <a:graphicData uri="http://schemas.openxmlformats.org/presentationml/2006/ole">
            <mc:AlternateContent xmlns:mc="http://schemas.openxmlformats.org/markup-compatibility/2006">
              <mc:Choice xmlns:v="urn:schemas-microsoft-com:vml" Requires="v">
                <p:oleObj spid="_x0000_s12411" name="Equation" r:id="rId5" imgW="622030" imgH="418918" progId="Equation.3">
                  <p:embed/>
                </p:oleObj>
              </mc:Choice>
              <mc:Fallback>
                <p:oleObj name="Equation" r:id="rId5" imgW="622030" imgH="418918" progId="Equation.3">
                  <p:embed/>
                  <p:pic>
                    <p:nvPicPr>
                      <p:cNvPr id="3789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7163" y="4005264"/>
                        <a:ext cx="2057400" cy="1387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7896" name="Text Box 18"/>
          <p:cNvSpPr txBox="1">
            <a:spLocks noChangeArrowheads="1"/>
          </p:cNvSpPr>
          <p:nvPr/>
        </p:nvSpPr>
        <p:spPr bwMode="auto">
          <a:xfrm>
            <a:off x="3205163" y="4365626"/>
            <a:ext cx="2438400" cy="12003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eaLnBrk="1" hangingPunct="1"/>
            <a:r>
              <a:rPr lang="en-US" sz="2400" dirty="0">
                <a:latin typeface="+mn-lt"/>
              </a:rPr>
              <a:t>Sampling error (margin of error)</a:t>
            </a:r>
          </a:p>
          <a:p>
            <a:pPr eaLnBrk="1" hangingPunct="1"/>
            <a:r>
              <a:rPr lang="en-US" sz="2400" dirty="0">
                <a:latin typeface="+mn-lt"/>
              </a:rPr>
              <a:t>denoted e</a:t>
            </a:r>
          </a:p>
        </p:txBody>
      </p:sp>
      <p:sp>
        <p:nvSpPr>
          <p:cNvPr id="37897" name="Rectangle 19"/>
          <p:cNvSpPr>
            <a:spLocks noChangeArrowheads="1"/>
          </p:cNvSpPr>
          <p:nvPr/>
        </p:nvSpPr>
        <p:spPr bwMode="auto">
          <a:xfrm>
            <a:off x="2619375" y="1557338"/>
            <a:ext cx="7310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dirty="0"/>
              <a:t>Confidence interval formula for population mean</a:t>
            </a:r>
            <a:endParaRPr lang="en-AU" sz="2800" dirty="0"/>
          </a:p>
        </p:txBody>
      </p:sp>
      <p:sp>
        <p:nvSpPr>
          <p:cNvPr id="10" name="Line 20"/>
          <p:cNvSpPr>
            <a:spLocks noChangeShapeType="1"/>
          </p:cNvSpPr>
          <p:nvPr/>
        </p:nvSpPr>
        <p:spPr bwMode="auto">
          <a:xfrm flipH="1">
            <a:off x="5067301" y="3573463"/>
            <a:ext cx="614363" cy="673100"/>
          </a:xfrm>
          <a:prstGeom prst="line">
            <a:avLst/>
          </a:prstGeom>
          <a:noFill/>
          <a:ln w="25400">
            <a:solidFill>
              <a:schemeClr val="accent4"/>
            </a:solidFill>
            <a:round/>
            <a:headEnd type="triangle" w="med" len="med"/>
            <a:tailEnd/>
          </a:ln>
          <a:effectLst/>
        </p:spPr>
        <p:txBody>
          <a:bodyPr wrap="none" anchor="ctr"/>
          <a:lstStyle/>
          <a:p>
            <a:pPr>
              <a:defRPr/>
            </a:pPr>
            <a:endParaRPr lang="en-AU" sz="2000"/>
          </a:p>
        </p:txBody>
      </p:sp>
      <p:sp>
        <p:nvSpPr>
          <p:cNvPr id="11" name="Line 21"/>
          <p:cNvSpPr>
            <a:spLocks noChangeShapeType="1"/>
          </p:cNvSpPr>
          <p:nvPr/>
        </p:nvSpPr>
        <p:spPr bwMode="auto">
          <a:xfrm>
            <a:off x="7154863" y="3573464"/>
            <a:ext cx="576262" cy="719137"/>
          </a:xfrm>
          <a:prstGeom prst="line">
            <a:avLst/>
          </a:prstGeom>
          <a:noFill/>
          <a:ln w="25400">
            <a:solidFill>
              <a:schemeClr val="accent4"/>
            </a:solidFill>
            <a:round/>
            <a:headEnd type="triangle" w="med" len="med"/>
            <a:tailEnd/>
          </a:ln>
          <a:effectLst/>
        </p:spPr>
        <p:txBody>
          <a:bodyPr wrap="none" anchor="ctr"/>
          <a:lstStyle/>
          <a:p>
            <a:pPr>
              <a:defRPr/>
            </a:pPr>
            <a:endParaRPr lang="en-AU" sz="2000"/>
          </a:p>
        </p:txBody>
      </p:sp>
      <p:sp>
        <p:nvSpPr>
          <p:cNvPr id="12"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21</a:t>
            </a:fld>
            <a:endParaRPr lang="en-AU"/>
          </a:p>
        </p:txBody>
      </p:sp>
    </p:spTree>
    <p:extLst>
      <p:ext uri="{BB962C8B-B14F-4D97-AF65-F5344CB8AC3E}">
        <p14:creationId xmlns:p14="http://schemas.microsoft.com/office/powerpoint/2010/main" val="103988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08007" y="365125"/>
            <a:ext cx="11540691" cy="1325563"/>
          </a:xfrm>
        </p:spPr>
        <p:txBody>
          <a:bodyPr>
            <a:normAutofit/>
          </a:bodyPr>
          <a:lstStyle/>
          <a:p>
            <a:pPr algn="ctr"/>
            <a:r>
              <a:rPr lang="en-US" sz="3600" b="1" dirty="0">
                <a:solidFill>
                  <a:schemeClr val="accent1"/>
                </a:solidFill>
                <a:ea typeface="ＭＳ Ｐゴシック" pitchFamily="34" charset="-128"/>
              </a:rPr>
              <a:t>Determining Sample Size for the Mean (continued)</a:t>
            </a:r>
            <a:endParaRPr lang="en-AU" sz="3600" b="1" dirty="0">
              <a:solidFill>
                <a:schemeClr val="accent1"/>
              </a:solidFill>
              <a:ea typeface="ＭＳ Ｐゴシック" pitchFamily="34" charset="-128"/>
            </a:endParaRPr>
          </a:p>
        </p:txBody>
      </p:sp>
      <p:graphicFrame>
        <p:nvGraphicFramePr>
          <p:cNvPr id="38917" name="Object 2"/>
          <p:cNvGraphicFramePr>
            <a:graphicFrameLocks noChangeAspect="1"/>
          </p:cNvGraphicFramePr>
          <p:nvPr/>
        </p:nvGraphicFramePr>
        <p:xfrm>
          <a:off x="4706938" y="1874838"/>
          <a:ext cx="2303462" cy="1554162"/>
        </p:xfrm>
        <a:graphic>
          <a:graphicData uri="http://schemas.openxmlformats.org/presentationml/2006/ole">
            <mc:AlternateContent xmlns:mc="http://schemas.openxmlformats.org/markup-compatibility/2006">
              <mc:Choice xmlns:v="urn:schemas-microsoft-com:vml" Requires="v">
                <p:oleObj spid="_x0000_s13434" name="Equation" r:id="rId3" imgW="622030" imgH="418918" progId="Equation.3">
                  <p:embed/>
                </p:oleObj>
              </mc:Choice>
              <mc:Fallback>
                <p:oleObj name="Equation" r:id="rId3" imgW="622030" imgH="418918" progId="Equation.3">
                  <p:embed/>
                  <p:pic>
                    <p:nvPicPr>
                      <p:cNvPr id="3891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6938" y="1874838"/>
                        <a:ext cx="2303462" cy="1554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38918" name="Object 3"/>
          <p:cNvGraphicFramePr>
            <a:graphicFrameLocks noChangeAspect="1"/>
          </p:cNvGraphicFramePr>
          <p:nvPr/>
        </p:nvGraphicFramePr>
        <p:xfrm>
          <a:off x="7069138" y="3933825"/>
          <a:ext cx="2246312" cy="1373188"/>
        </p:xfrm>
        <a:graphic>
          <a:graphicData uri="http://schemas.openxmlformats.org/presentationml/2006/ole">
            <mc:AlternateContent xmlns:mc="http://schemas.openxmlformats.org/markup-compatibility/2006">
              <mc:Choice xmlns:v="urn:schemas-microsoft-com:vml" Requires="v">
                <p:oleObj spid="_x0000_s13435" name="Equation" r:id="rId5" imgW="685800" imgH="419100" progId="Equation.3">
                  <p:embed/>
                </p:oleObj>
              </mc:Choice>
              <mc:Fallback>
                <p:oleObj name="Equation" r:id="rId5" imgW="685800" imgH="419100" progId="Equation.3">
                  <p:embed/>
                  <p:pic>
                    <p:nvPicPr>
                      <p:cNvPr id="3891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9138" y="3933825"/>
                        <a:ext cx="2246312" cy="1373188"/>
                      </a:xfrm>
                      <a:prstGeom prst="rect">
                        <a:avLst/>
                      </a:prstGeom>
                      <a:solidFill>
                        <a:srgbClr val="FF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8919" name="Text Box 14"/>
          <p:cNvSpPr txBox="1">
            <a:spLocks noChangeArrowheads="1"/>
          </p:cNvSpPr>
          <p:nvPr/>
        </p:nvSpPr>
        <p:spPr bwMode="auto">
          <a:xfrm>
            <a:off x="3051176" y="4325939"/>
            <a:ext cx="1971675" cy="83099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000">
                <a:solidFill>
                  <a:schemeClr val="tx1"/>
                </a:solidFill>
                <a:latin typeface="Verdana" pitchFamily="34" charset="0"/>
                <a:ea typeface="ＭＳ Ｐゴシック" pitchFamily="34" charset="-128"/>
              </a:defRPr>
            </a:lvl1pPr>
            <a:lvl2pPr marL="742950" indent="-285750" eaLnBrk="0" hangingPunct="0">
              <a:defRPr sz="1000">
                <a:solidFill>
                  <a:schemeClr val="tx1"/>
                </a:solidFill>
                <a:latin typeface="Verdana" pitchFamily="34" charset="0"/>
                <a:ea typeface="ＭＳ Ｐゴシック" pitchFamily="34" charset="-128"/>
              </a:defRPr>
            </a:lvl2pPr>
            <a:lvl3pPr marL="1143000" indent="-228600" eaLnBrk="0" hangingPunct="0">
              <a:defRPr sz="1000">
                <a:solidFill>
                  <a:schemeClr val="tx1"/>
                </a:solidFill>
                <a:latin typeface="Verdana" pitchFamily="34" charset="0"/>
                <a:ea typeface="ＭＳ Ｐゴシック" pitchFamily="34" charset="-128"/>
              </a:defRPr>
            </a:lvl3pPr>
            <a:lvl4pPr marL="1600200" indent="-228600" eaLnBrk="0" hangingPunct="0">
              <a:defRPr sz="1000">
                <a:solidFill>
                  <a:schemeClr val="tx1"/>
                </a:solidFill>
                <a:latin typeface="Verdana" pitchFamily="34" charset="0"/>
                <a:ea typeface="ＭＳ Ｐゴシック" pitchFamily="34" charset="-128"/>
              </a:defRPr>
            </a:lvl4pPr>
            <a:lvl5pPr marL="2057400" indent="-228600" eaLnBrk="0" hangingPunct="0">
              <a:defRPr sz="1000">
                <a:solidFill>
                  <a:schemeClr val="tx1"/>
                </a:solidFill>
                <a:latin typeface="Verdana" pitchFamily="34" charset="0"/>
                <a:ea typeface="ＭＳ Ｐゴシック" pitchFamily="34" charset="-128"/>
              </a:defRPr>
            </a:lvl5pPr>
            <a:lvl6pPr marL="25146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eaLnBrk="1" hangingPunct="1"/>
            <a:r>
              <a:rPr lang="en-US" sz="2400" dirty="0">
                <a:latin typeface="+mn-lt"/>
              </a:rPr>
              <a:t>Now solve for  n  to get</a:t>
            </a:r>
          </a:p>
        </p:txBody>
      </p:sp>
      <p:sp>
        <p:nvSpPr>
          <p:cNvPr id="8" name="AutoShape 16"/>
          <p:cNvSpPr>
            <a:spLocks noChangeArrowheads="1"/>
          </p:cNvSpPr>
          <p:nvPr/>
        </p:nvSpPr>
        <p:spPr bwMode="auto">
          <a:xfrm>
            <a:off x="5427663" y="4652963"/>
            <a:ext cx="1104900" cy="215900"/>
          </a:xfrm>
          <a:prstGeom prst="rightArrow">
            <a:avLst>
              <a:gd name="adj1" fmla="val 50000"/>
              <a:gd name="adj2" fmla="val 127941"/>
            </a:avLst>
          </a:prstGeom>
          <a:solidFill>
            <a:schemeClr val="accent4"/>
          </a:solidFill>
          <a:ln w="9525">
            <a:solidFill>
              <a:schemeClr val="tx1"/>
            </a:solidFill>
            <a:miter lim="800000"/>
            <a:headEnd/>
            <a:tailEnd/>
          </a:ln>
          <a:effectLst/>
        </p:spPr>
        <p:txBody>
          <a:bodyPr wrap="none" anchor="ctr"/>
          <a:lstStyle/>
          <a:p>
            <a:pPr>
              <a:defRPr/>
            </a:pPr>
            <a:endParaRPr lang="en-AU" sz="2000"/>
          </a:p>
        </p:txBody>
      </p:sp>
      <p:sp>
        <p:nvSpPr>
          <p:cNvPr id="9"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22</a:t>
            </a:fld>
            <a:endParaRPr lang="en-AU"/>
          </a:p>
        </p:txBody>
      </p:sp>
    </p:spTree>
    <p:extLst>
      <p:ext uri="{BB962C8B-B14F-4D97-AF65-F5344CB8AC3E}">
        <p14:creationId xmlns:p14="http://schemas.microsoft.com/office/powerpoint/2010/main" val="1029324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17633" y="365125"/>
            <a:ext cx="11502189" cy="1325563"/>
          </a:xfrm>
        </p:spPr>
        <p:txBody>
          <a:bodyPr>
            <a:normAutofit/>
          </a:bodyPr>
          <a:lstStyle/>
          <a:p>
            <a:pPr algn="ctr"/>
            <a:r>
              <a:rPr lang="en-US" sz="3600" b="1" dirty="0">
                <a:solidFill>
                  <a:schemeClr val="accent1"/>
                </a:solidFill>
                <a:ea typeface="ＭＳ Ｐゴシック" pitchFamily="34" charset="-128"/>
              </a:rPr>
              <a:t>Determining Sample Size for the Mean (continued)</a:t>
            </a:r>
            <a:endParaRPr lang="en-AU" sz="3600" b="1" dirty="0">
              <a:solidFill>
                <a:schemeClr val="accent1"/>
              </a:solidFill>
              <a:ea typeface="ＭＳ Ｐゴシック" pitchFamily="34" charset="-128"/>
            </a:endParaRPr>
          </a:p>
        </p:txBody>
      </p:sp>
      <p:sp>
        <p:nvSpPr>
          <p:cNvPr id="39939" name="Content Placeholder 2"/>
          <p:cNvSpPr>
            <a:spLocks noGrp="1"/>
          </p:cNvSpPr>
          <p:nvPr>
            <p:ph idx="1"/>
          </p:nvPr>
        </p:nvSpPr>
        <p:spPr/>
        <p:txBody>
          <a:bodyPr>
            <a:normAutofit/>
          </a:bodyPr>
          <a:lstStyle/>
          <a:p>
            <a:r>
              <a:rPr lang="en-US" dirty="0">
                <a:ea typeface="ＭＳ Ｐゴシック" pitchFamily="34" charset="-128"/>
              </a:rPr>
              <a:t>To determine the required sample size for the mean, </a:t>
            </a:r>
            <a:br>
              <a:rPr lang="en-US" dirty="0">
                <a:ea typeface="ＭＳ Ｐゴシック" pitchFamily="34" charset="-128"/>
              </a:rPr>
            </a:br>
            <a:r>
              <a:rPr lang="en-US" dirty="0">
                <a:ea typeface="ＭＳ Ｐゴシック" pitchFamily="34" charset="-128"/>
              </a:rPr>
              <a:t>you must know:</a:t>
            </a:r>
          </a:p>
          <a:p>
            <a:pPr>
              <a:buFont typeface="Arial" charset="0"/>
              <a:buChar char="•"/>
            </a:pPr>
            <a:r>
              <a:rPr lang="en-US" dirty="0">
                <a:ea typeface="ＭＳ Ｐゴシック" pitchFamily="34" charset="-128"/>
              </a:rPr>
              <a:t>The desired level of confidence (1 - </a:t>
            </a:r>
            <a:r>
              <a:rPr lang="en-US" b="1" dirty="0">
                <a:ea typeface="ＭＳ Ｐゴシック" pitchFamily="34" charset="-128"/>
                <a:sym typeface="Symbol" pitchFamily="18" charset="2"/>
              </a:rPr>
              <a:t></a:t>
            </a:r>
            <a:r>
              <a:rPr lang="en-US" dirty="0">
                <a:ea typeface="ＭＳ Ｐゴシック" pitchFamily="34" charset="-128"/>
              </a:rPr>
              <a:t>), which </a:t>
            </a:r>
            <a:br>
              <a:rPr lang="en-US" dirty="0">
                <a:ea typeface="ＭＳ Ｐゴシック" pitchFamily="34" charset="-128"/>
              </a:rPr>
            </a:br>
            <a:r>
              <a:rPr lang="en-US" dirty="0">
                <a:ea typeface="ＭＳ Ｐゴシック" pitchFamily="34" charset="-128"/>
              </a:rPr>
              <a:t>determines the critical Z value.</a:t>
            </a:r>
          </a:p>
          <a:p>
            <a:pPr>
              <a:buFont typeface="Arial" charset="0"/>
              <a:buChar char="•"/>
            </a:pPr>
            <a:r>
              <a:rPr lang="en-US" dirty="0">
                <a:ea typeface="ＭＳ Ｐゴシック" pitchFamily="34" charset="-128"/>
              </a:rPr>
              <a:t>The acceptable sampling error, e.</a:t>
            </a:r>
          </a:p>
          <a:p>
            <a:pPr>
              <a:buFont typeface="Arial" charset="0"/>
              <a:buChar char="•"/>
            </a:pPr>
            <a:r>
              <a:rPr lang="en-US" dirty="0">
                <a:ea typeface="ＭＳ Ｐゴシック" pitchFamily="34" charset="-128"/>
              </a:rPr>
              <a:t>The standard deviation, </a:t>
            </a:r>
            <a:r>
              <a:rPr lang="el-GR" dirty="0">
                <a:ea typeface="ＭＳ Ｐゴシック" pitchFamily="34" charset="-128"/>
              </a:rPr>
              <a:t>σ</a:t>
            </a:r>
            <a:r>
              <a:rPr lang="en-AU" dirty="0">
                <a:ea typeface="ＭＳ Ｐゴシック" pitchFamily="34" charset="-128"/>
              </a:rPr>
              <a:t>.</a:t>
            </a:r>
            <a:endParaRPr lang="el-GR" dirty="0">
              <a:ea typeface="ＭＳ Ｐゴシック" pitchFamily="34" charset="-128"/>
            </a:endParaRPr>
          </a:p>
          <a:p>
            <a:endParaRPr lang="en-AU" dirty="0">
              <a:ea typeface="ＭＳ Ｐゴシック" pitchFamily="34" charset="-128"/>
            </a:endParaRPr>
          </a:p>
        </p:txBody>
      </p:sp>
      <p:sp>
        <p:nvSpPr>
          <p:cNvPr id="6"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23</a:t>
            </a:fld>
            <a:endParaRPr lang="en-AU"/>
          </a:p>
        </p:txBody>
      </p:sp>
    </p:spTree>
    <p:extLst>
      <p:ext uri="{BB962C8B-B14F-4D97-AF65-F5344CB8AC3E}">
        <p14:creationId xmlns:p14="http://schemas.microsoft.com/office/powerpoint/2010/main" val="1894910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98383" y="365126"/>
            <a:ext cx="11569566" cy="876534"/>
          </a:xfrm>
        </p:spPr>
        <p:txBody>
          <a:bodyPr>
            <a:normAutofit/>
          </a:bodyPr>
          <a:lstStyle/>
          <a:p>
            <a:pPr algn="ctr"/>
            <a:r>
              <a:rPr lang="en-US" sz="3600" b="1" dirty="0">
                <a:solidFill>
                  <a:schemeClr val="accent1"/>
                </a:solidFill>
                <a:ea typeface="ＭＳ Ｐゴシック" pitchFamily="34" charset="-128"/>
              </a:rPr>
              <a:t>Determining Sample Size for the Mean (continued)</a:t>
            </a:r>
            <a:endParaRPr lang="en-AU" sz="3600" b="1" dirty="0">
              <a:solidFill>
                <a:schemeClr val="accent1"/>
              </a:solidFill>
              <a:ea typeface="ＭＳ Ｐゴシック" pitchFamily="34" charset="-128"/>
            </a:endParaRPr>
          </a:p>
        </p:txBody>
      </p:sp>
      <p:sp>
        <p:nvSpPr>
          <p:cNvPr id="40965" name="Rectangle 3"/>
          <p:cNvSpPr txBox="1">
            <a:spLocks noChangeArrowheads="1"/>
          </p:cNvSpPr>
          <p:nvPr/>
        </p:nvSpPr>
        <p:spPr bwMode="auto">
          <a:xfrm>
            <a:off x="1593850" y="1412876"/>
            <a:ext cx="8224838" cy="16557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lstStyle>
            <a:lvl1pPr defTabSz="857250" eaLnBrk="0" hangingPunct="0">
              <a:defRPr sz="1000">
                <a:solidFill>
                  <a:schemeClr val="tx1"/>
                </a:solidFill>
                <a:latin typeface="Verdana" pitchFamily="34" charset="0"/>
                <a:ea typeface="ＭＳ Ｐゴシック" pitchFamily="34" charset="-128"/>
              </a:defRPr>
            </a:lvl1pPr>
            <a:lvl2pPr marL="742950" indent="-285750" defTabSz="857250" eaLnBrk="0" hangingPunct="0">
              <a:defRPr sz="1000">
                <a:solidFill>
                  <a:schemeClr val="tx1"/>
                </a:solidFill>
                <a:latin typeface="Verdana" pitchFamily="34" charset="0"/>
                <a:ea typeface="ＭＳ Ｐゴシック" pitchFamily="34" charset="-128"/>
              </a:defRPr>
            </a:lvl2pPr>
            <a:lvl3pPr marL="1143000" indent="-228600" defTabSz="857250" eaLnBrk="0" hangingPunct="0">
              <a:defRPr sz="1000">
                <a:solidFill>
                  <a:schemeClr val="tx1"/>
                </a:solidFill>
                <a:latin typeface="Verdana" pitchFamily="34" charset="0"/>
                <a:ea typeface="ＭＳ Ｐゴシック" pitchFamily="34" charset="-128"/>
              </a:defRPr>
            </a:lvl3pPr>
            <a:lvl4pPr marL="1600200" indent="-228600" defTabSz="857250" eaLnBrk="0" hangingPunct="0">
              <a:defRPr sz="1000">
                <a:solidFill>
                  <a:schemeClr val="tx1"/>
                </a:solidFill>
                <a:latin typeface="Verdana" pitchFamily="34" charset="0"/>
                <a:ea typeface="ＭＳ Ｐゴシック" pitchFamily="34" charset="-128"/>
              </a:defRPr>
            </a:lvl4pPr>
            <a:lvl5pPr marL="2057400" indent="-228600" defTabSz="857250" eaLnBrk="0" hangingPunct="0">
              <a:defRPr sz="1000">
                <a:solidFill>
                  <a:schemeClr val="tx1"/>
                </a:solidFill>
                <a:latin typeface="Verdana" pitchFamily="34" charset="0"/>
                <a:ea typeface="ＭＳ Ｐゴシック" pitchFamily="34" charset="-128"/>
              </a:defRPr>
            </a:lvl5pPr>
            <a:lvl6pPr marL="25146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6pPr>
            <a:lvl7pPr marL="29718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7pPr>
            <a:lvl8pPr marL="34290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8pPr>
            <a:lvl9pPr marL="3886200" indent="-228600" defTabSz="857250" eaLnBrk="0" fontAlgn="base" hangingPunct="0">
              <a:spcBef>
                <a:spcPct val="50000"/>
              </a:spcBef>
              <a:spcAft>
                <a:spcPct val="0"/>
              </a:spcAft>
              <a:defRPr sz="1000">
                <a:solidFill>
                  <a:schemeClr val="tx1"/>
                </a:solidFill>
                <a:latin typeface="Verdana" pitchFamily="34" charset="0"/>
                <a:ea typeface="ＭＳ Ｐゴシック" pitchFamily="34" charset="-128"/>
              </a:defRPr>
            </a:lvl9pPr>
          </a:lstStyle>
          <a:p>
            <a:pPr>
              <a:lnSpc>
                <a:spcPct val="105000"/>
              </a:lnSpc>
              <a:spcBef>
                <a:spcPct val="20000"/>
              </a:spcBef>
              <a:spcAft>
                <a:spcPct val="20000"/>
              </a:spcAft>
              <a:buSzPct val="80000"/>
              <a:buFont typeface="Arial" charset="0"/>
              <a:buNone/>
            </a:pPr>
            <a:r>
              <a:rPr lang="en-US" sz="2800" dirty="0">
                <a:latin typeface="+mn-lt"/>
              </a:rPr>
              <a:t>If </a:t>
            </a:r>
            <a:r>
              <a:rPr lang="en-US" sz="2800" dirty="0">
                <a:latin typeface="+mn-lt"/>
                <a:sym typeface="Symbol" pitchFamily="18" charset="2"/>
              </a:rPr>
              <a:t> = 45, w</a:t>
            </a:r>
            <a:r>
              <a:rPr lang="en-US" sz="2800" dirty="0">
                <a:latin typeface="+mn-lt"/>
              </a:rPr>
              <a:t>hat sample size is needed to estimate the mean within ± 5 with 90% confidence?  </a:t>
            </a:r>
          </a:p>
        </p:txBody>
      </p:sp>
      <p:sp>
        <p:nvSpPr>
          <p:cNvPr id="6" name="Rectangle 4"/>
          <p:cNvSpPr>
            <a:spLocks noChangeArrowheads="1"/>
          </p:cNvSpPr>
          <p:nvPr/>
        </p:nvSpPr>
        <p:spPr bwMode="auto">
          <a:xfrm>
            <a:off x="6607175" y="5805489"/>
            <a:ext cx="2636838" cy="459100"/>
          </a:xfrm>
          <a:prstGeom prst="rect">
            <a:avLst/>
          </a:prstGeom>
          <a:noFill/>
          <a:ln w="12700">
            <a:noFill/>
            <a:miter lim="800000"/>
            <a:headEnd/>
            <a:tailEnd/>
          </a:ln>
          <a:effectLst/>
        </p:spPr>
        <p:txBody>
          <a:bodyPr lIns="90488" tIns="44450" rIns="90488" bIns="44450">
            <a:spAutoFit/>
          </a:bodyPr>
          <a:lstStyle/>
          <a:p>
            <a:pPr eaLnBrk="0" hangingPunct="0">
              <a:defRPr/>
            </a:pPr>
            <a:r>
              <a:rPr lang="en-US" sz="2400" dirty="0"/>
              <a:t>(Always round up.)</a:t>
            </a:r>
          </a:p>
        </p:txBody>
      </p:sp>
      <p:graphicFrame>
        <p:nvGraphicFramePr>
          <p:cNvPr id="40967" name="Object 2"/>
          <p:cNvGraphicFramePr>
            <a:graphicFrameLocks noChangeAspect="1"/>
          </p:cNvGraphicFramePr>
          <p:nvPr/>
        </p:nvGraphicFramePr>
        <p:xfrm>
          <a:off x="1912938" y="3490913"/>
          <a:ext cx="6799262" cy="1041400"/>
        </p:xfrm>
        <a:graphic>
          <a:graphicData uri="http://schemas.openxmlformats.org/presentationml/2006/ole">
            <mc:AlternateContent xmlns:mc="http://schemas.openxmlformats.org/markup-compatibility/2006">
              <mc:Choice xmlns:v="urn:schemas-microsoft-com:vml" Requires="v">
                <p:oleObj spid="_x0000_s14398" name="Equation" r:id="rId3" imgW="2374900" imgH="419100" progId="Equation.3">
                  <p:embed/>
                </p:oleObj>
              </mc:Choice>
              <mc:Fallback>
                <p:oleObj name="Equation" r:id="rId3" imgW="2374900" imgH="419100" progId="Equation.3">
                  <p:embed/>
                  <p:pic>
                    <p:nvPicPr>
                      <p:cNvPr id="4096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2938" y="3490913"/>
                        <a:ext cx="6799262" cy="1041400"/>
                      </a:xfrm>
                      <a:prstGeom prst="rect">
                        <a:avLst/>
                      </a:prstGeom>
                      <a:solidFill>
                        <a:srgbClr val="FF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8" name="Text Box 6"/>
          <p:cNvSpPr txBox="1">
            <a:spLocks noChangeArrowheads="1"/>
          </p:cNvSpPr>
          <p:nvPr/>
        </p:nvSpPr>
        <p:spPr bwMode="auto">
          <a:xfrm>
            <a:off x="1922463" y="5013325"/>
            <a:ext cx="5678488" cy="523220"/>
          </a:xfrm>
          <a:prstGeom prst="rect">
            <a:avLst/>
          </a:prstGeom>
          <a:noFill/>
          <a:ln w="12700" algn="ctr">
            <a:solidFill>
              <a:schemeClr val="tx1"/>
            </a:solidFill>
            <a:miter lim="800000"/>
            <a:headEnd/>
            <a:tailEnd/>
          </a:ln>
          <a:effectLst/>
        </p:spPr>
        <p:txBody>
          <a:bodyPr wrap="square">
            <a:spAutoFit/>
          </a:bodyPr>
          <a:lstStyle/>
          <a:p>
            <a:pPr>
              <a:defRPr/>
            </a:pPr>
            <a:r>
              <a:rPr lang="en-US" sz="2800" dirty="0"/>
              <a:t>So the required sample size is </a:t>
            </a:r>
            <a:r>
              <a:rPr lang="en-US" sz="2800" b="1" dirty="0"/>
              <a:t>n = 220</a:t>
            </a:r>
          </a:p>
        </p:txBody>
      </p:sp>
      <p:sp>
        <p:nvSpPr>
          <p:cNvPr id="9" name="Line 7"/>
          <p:cNvSpPr>
            <a:spLocks noChangeShapeType="1"/>
          </p:cNvSpPr>
          <p:nvPr/>
        </p:nvSpPr>
        <p:spPr bwMode="auto">
          <a:xfrm flipH="1">
            <a:off x="6918326" y="4572000"/>
            <a:ext cx="682625" cy="439738"/>
          </a:xfrm>
          <a:prstGeom prst="line">
            <a:avLst/>
          </a:prstGeom>
          <a:noFill/>
          <a:ln w="12700">
            <a:solidFill>
              <a:schemeClr val="tx1"/>
            </a:solidFill>
            <a:miter lim="800000"/>
            <a:headEnd/>
            <a:tailEnd type="triangle" w="med" len="med"/>
          </a:ln>
          <a:effectLst/>
        </p:spPr>
        <p:txBody>
          <a:bodyPr wrap="none"/>
          <a:lstStyle/>
          <a:p>
            <a:pPr>
              <a:defRPr/>
            </a:pPr>
            <a:endParaRPr lang="en-AU" sz="2000"/>
          </a:p>
        </p:txBody>
      </p:sp>
      <p:sp>
        <p:nvSpPr>
          <p:cNvPr id="10"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24</a:t>
            </a:fld>
            <a:endParaRPr lang="en-AU"/>
          </a:p>
        </p:txBody>
      </p:sp>
    </p:spTree>
    <p:extLst>
      <p:ext uri="{BB962C8B-B14F-4D97-AF65-F5344CB8AC3E}">
        <p14:creationId xmlns:p14="http://schemas.microsoft.com/office/powerpoint/2010/main" val="1288521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pPr algn="ctr"/>
            <a:r>
              <a:rPr lang="en-AU" sz="3600" b="1" dirty="0">
                <a:solidFill>
                  <a:schemeClr val="accent1"/>
                </a:solidFill>
                <a:ea typeface="ＭＳ Ｐゴシック" pitchFamily="34" charset="-128"/>
              </a:rPr>
              <a:t>If </a:t>
            </a:r>
            <a:r>
              <a:rPr lang="el-GR" sz="3600" b="1" dirty="0">
                <a:solidFill>
                  <a:schemeClr val="accent1"/>
                </a:solidFill>
                <a:ea typeface="ＭＳ Ｐゴシック" pitchFamily="34" charset="-128"/>
                <a:sym typeface="Symbol" pitchFamily="18" charset="2"/>
              </a:rPr>
              <a:t>σ</a:t>
            </a:r>
            <a:r>
              <a:rPr lang="en-AU" sz="3600" b="1" dirty="0">
                <a:solidFill>
                  <a:schemeClr val="accent1"/>
                </a:solidFill>
                <a:ea typeface="ＭＳ Ｐゴシック" pitchFamily="34" charset="-128"/>
                <a:sym typeface="Symbol" pitchFamily="18" charset="2"/>
              </a:rPr>
              <a:t> is Unknown</a:t>
            </a:r>
            <a:endParaRPr lang="en-AU" sz="3600" b="1" dirty="0">
              <a:solidFill>
                <a:schemeClr val="accent1"/>
              </a:solidFill>
              <a:ea typeface="ＭＳ Ｐゴシック" pitchFamily="34" charset="-128"/>
            </a:endParaRPr>
          </a:p>
        </p:txBody>
      </p:sp>
      <p:sp>
        <p:nvSpPr>
          <p:cNvPr id="41987" name="Content Placeholder 2"/>
          <p:cNvSpPr>
            <a:spLocks noGrp="1"/>
          </p:cNvSpPr>
          <p:nvPr>
            <p:ph idx="1"/>
          </p:nvPr>
        </p:nvSpPr>
        <p:spPr/>
        <p:txBody>
          <a:bodyPr/>
          <a:lstStyle/>
          <a:p>
            <a:pPr>
              <a:lnSpc>
                <a:spcPct val="115000"/>
              </a:lnSpc>
              <a:spcBef>
                <a:spcPct val="60000"/>
              </a:spcBef>
            </a:pPr>
            <a:r>
              <a:rPr lang="en-US" dirty="0">
                <a:ea typeface="ＭＳ Ｐゴシック" pitchFamily="34" charset="-128"/>
              </a:rPr>
              <a:t>If unknown, </a:t>
            </a:r>
            <a:r>
              <a:rPr lang="el-GR" dirty="0">
                <a:ea typeface="ＭＳ Ｐゴシック" pitchFamily="34" charset="-128"/>
                <a:sym typeface="Symbol" pitchFamily="18" charset="2"/>
              </a:rPr>
              <a:t>σ</a:t>
            </a:r>
            <a:r>
              <a:rPr lang="en-US" dirty="0">
                <a:ea typeface="ＭＳ Ｐゴシック" pitchFamily="34" charset="-128"/>
                <a:sym typeface="Symbol" pitchFamily="18" charset="2"/>
              </a:rPr>
              <a:t> can be estimated:</a:t>
            </a:r>
          </a:p>
          <a:p>
            <a:pPr lvl="1">
              <a:lnSpc>
                <a:spcPct val="115000"/>
              </a:lnSpc>
              <a:spcBef>
                <a:spcPct val="60000"/>
              </a:spcBef>
              <a:buFont typeface="Arial" charset="0"/>
              <a:buChar char="•"/>
            </a:pPr>
            <a:r>
              <a:rPr lang="en-US" dirty="0">
                <a:ea typeface="ＭＳ Ｐゴシック" pitchFamily="34" charset="-128"/>
              </a:rPr>
              <a:t>From past data using that data</a:t>
            </a:r>
            <a:r>
              <a:rPr lang="en-US" altLang="en-US" dirty="0">
                <a:ea typeface="ＭＳ Ｐゴシック" pitchFamily="34" charset="-128"/>
              </a:rPr>
              <a:t>’</a:t>
            </a:r>
            <a:r>
              <a:rPr lang="en-US" dirty="0">
                <a:ea typeface="ＭＳ Ｐゴシック" pitchFamily="34" charset="-128"/>
              </a:rPr>
              <a:t>s standard deviation.</a:t>
            </a:r>
          </a:p>
          <a:p>
            <a:pPr lvl="1">
              <a:lnSpc>
                <a:spcPct val="115000"/>
              </a:lnSpc>
              <a:spcBef>
                <a:spcPct val="60000"/>
              </a:spcBef>
              <a:buFont typeface="Arial" charset="0"/>
              <a:buChar char="•"/>
            </a:pPr>
            <a:r>
              <a:rPr lang="en-US" dirty="0">
                <a:ea typeface="ＭＳ Ｐゴシック" pitchFamily="34" charset="-128"/>
              </a:rPr>
              <a:t>If population is normal, range is approx. 6</a:t>
            </a:r>
            <a:r>
              <a:rPr lang="el-GR" dirty="0">
                <a:ea typeface="ＭＳ Ｐゴシック" pitchFamily="34" charset="-128"/>
                <a:sym typeface="Symbol" pitchFamily="18" charset="2"/>
              </a:rPr>
              <a:t>σ</a:t>
            </a:r>
            <a:r>
              <a:rPr lang="en-US" dirty="0">
                <a:ea typeface="ＭＳ Ｐゴシック" pitchFamily="34" charset="-128"/>
                <a:sym typeface="Symbol" pitchFamily="18" charset="2"/>
              </a:rPr>
              <a:t>  so we can estimate </a:t>
            </a:r>
            <a:r>
              <a:rPr lang="el-GR" dirty="0">
                <a:ea typeface="ＭＳ Ｐゴシック" pitchFamily="34" charset="-128"/>
                <a:sym typeface="Symbol" pitchFamily="18" charset="2"/>
              </a:rPr>
              <a:t>σ</a:t>
            </a:r>
            <a:r>
              <a:rPr lang="en-US" dirty="0">
                <a:ea typeface="ＭＳ Ｐゴシック" pitchFamily="34" charset="-128"/>
                <a:sym typeface="Symbol" pitchFamily="18" charset="2"/>
              </a:rPr>
              <a:t>  by dividing the range by 6.</a:t>
            </a:r>
          </a:p>
          <a:p>
            <a:pPr lvl="1">
              <a:lnSpc>
                <a:spcPct val="115000"/>
              </a:lnSpc>
              <a:spcBef>
                <a:spcPct val="60000"/>
              </a:spcBef>
              <a:buFont typeface="Arial" charset="0"/>
              <a:buChar char="•"/>
            </a:pPr>
            <a:r>
              <a:rPr lang="en-US" dirty="0">
                <a:ea typeface="ＭＳ Ｐゴシック" pitchFamily="34" charset="-128"/>
                <a:sym typeface="Symbol" pitchFamily="18" charset="2"/>
              </a:rPr>
              <a:t>Conduct a pilot study and estimate </a:t>
            </a:r>
            <a:r>
              <a:rPr lang="el-GR" dirty="0">
                <a:ea typeface="ＭＳ Ｐゴシック" pitchFamily="34" charset="-128"/>
                <a:sym typeface="Symbol" pitchFamily="18" charset="2"/>
              </a:rPr>
              <a:t>σ</a:t>
            </a:r>
            <a:r>
              <a:rPr lang="en-US" dirty="0">
                <a:ea typeface="ＭＳ Ｐゴシック" pitchFamily="34" charset="-128"/>
                <a:sym typeface="Symbol" pitchFamily="18" charset="2"/>
              </a:rPr>
              <a:t> with the sample standard deviation, s.</a:t>
            </a:r>
            <a:endParaRPr lang="en-US" dirty="0">
              <a:ea typeface="ＭＳ Ｐゴシック" pitchFamily="34" charset="-128"/>
            </a:endParaRPr>
          </a:p>
          <a:p>
            <a:endParaRPr lang="en-AU" sz="1800" dirty="0">
              <a:ea typeface="ＭＳ Ｐゴシック" pitchFamily="34" charset="-128"/>
            </a:endParaRPr>
          </a:p>
        </p:txBody>
      </p:sp>
      <p:sp>
        <p:nvSpPr>
          <p:cNvPr id="6"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25</a:t>
            </a:fld>
            <a:endParaRPr lang="en-AU"/>
          </a:p>
        </p:txBody>
      </p:sp>
    </p:spTree>
    <p:extLst>
      <p:ext uri="{BB962C8B-B14F-4D97-AF65-F5344CB8AC3E}">
        <p14:creationId xmlns:p14="http://schemas.microsoft.com/office/powerpoint/2010/main" val="1287239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1558</TotalTime>
  <Words>1167</Words>
  <Application>Microsoft Office PowerPoint</Application>
  <PresentationFormat>Widescreen</PresentationFormat>
  <Paragraphs>226</Paragraphs>
  <Slides>25</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7" baseType="lpstr">
      <vt:lpstr>ＭＳ Ｐゴシック</vt:lpstr>
      <vt:lpstr>Arial</vt:lpstr>
      <vt:lpstr>Calibri</vt:lpstr>
      <vt:lpstr>Calibri Light</vt:lpstr>
      <vt:lpstr>Cambria Math</vt:lpstr>
      <vt:lpstr>Symbol</vt:lpstr>
      <vt:lpstr>System</vt:lpstr>
      <vt:lpstr>Times New Roman</vt:lpstr>
      <vt:lpstr>Verdana</vt:lpstr>
      <vt:lpstr>Wingdings</vt:lpstr>
      <vt:lpstr>Office Theme</vt:lpstr>
      <vt:lpstr>Equation</vt:lpstr>
      <vt:lpstr>PowerPoint Presentation</vt:lpstr>
      <vt:lpstr>Point and Interval Estimates</vt:lpstr>
      <vt:lpstr>Point Estimate of the Population Mean μ</vt:lpstr>
      <vt:lpstr>Estimation Process</vt:lpstr>
      <vt:lpstr>Confidence Interval</vt:lpstr>
      <vt:lpstr>Confidence Interval of the Population Mean μ</vt:lpstr>
      <vt:lpstr>Confidence Interval for μ (σ  Known) </vt:lpstr>
      <vt:lpstr>Finding the Critical Z Value</vt:lpstr>
      <vt:lpstr>Common Levels of Confidence</vt:lpstr>
      <vt:lpstr>Intervals and Level of Confidence</vt:lpstr>
      <vt:lpstr>Confidence Interval Example</vt:lpstr>
      <vt:lpstr>Confidence Interval Example</vt:lpstr>
      <vt:lpstr>Confidence Interval of the Population Mean μ</vt:lpstr>
      <vt:lpstr>Confidence Interval for μ (σ Unknown) </vt:lpstr>
      <vt:lpstr>Confidence Interval for μ (σ Unknown) (continued) </vt:lpstr>
      <vt:lpstr>Degrees of Freedom</vt:lpstr>
      <vt:lpstr>Student’s t Table</vt:lpstr>
      <vt:lpstr>Confidence Interval Example</vt:lpstr>
      <vt:lpstr>Confidence Interval Example (continued)</vt:lpstr>
      <vt:lpstr>Determining Sample Size for the Mean</vt:lpstr>
      <vt:lpstr>Determining Sample Size for the Mean (continued)</vt:lpstr>
      <vt:lpstr>Determining Sample Size for the Mean (continued)</vt:lpstr>
      <vt:lpstr>Determining Sample Size for the Mean (continued)</vt:lpstr>
      <vt:lpstr>Determining Sample Size for the Mean (continued)</vt:lpstr>
      <vt:lpstr>If σ is Unknown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Kidd</dc:creator>
  <cp:lastModifiedBy>ANNIETA</cp:lastModifiedBy>
  <cp:revision>65</cp:revision>
  <dcterms:created xsi:type="dcterms:W3CDTF">2018-06-29T04:19:07Z</dcterms:created>
  <dcterms:modified xsi:type="dcterms:W3CDTF">2020-05-13T17:42:54Z</dcterms:modified>
</cp:coreProperties>
</file>